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firstSlideNum="1" rtl="0" saveSubsetFonts="0" serverZoom="0" showSpecialPlsOnTitleSld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</p:sldIdLst>
  <p:sldSz type="screen4x3" cy="6858000" cx="9144000"/>
  <p:notesSz cx="6797675" cy="9928225"/>
  <p:defaultTextStyle>
    <a:lvl1pPr algn="l" fontAlgn="base" indent="0" latinLnBrk="1" marL="0" rtl="0">
      <a:lnSpc>
        <a:spcPct val="100000"/>
      </a:lnSpc>
      <a:spcBef>
        <a:spcPct val="0"/>
      </a:spcBef>
      <a:spcAft>
        <a:spcPct val="0"/>
      </a:spcAft>
      <a:buFontTx/>
      <a:buNone/>
      <a:defRPr baseline="0" b="1" sz="3200" i="0">
        <a:solidFill>
          <a:schemeClr val="dk1"/>
        </a:solidFill>
        <a:latin typeface="Arial" pitchFamily="0" charset="0"/>
        <a:sym typeface="Arial" pitchFamily="0" charset="0"/>
      </a:defRPr>
    </a:lvl1pPr>
    <a:lvl2pPr algn="l" fontAlgn="base" indent="0" latinLnBrk="1" marL="457200" rtl="0">
      <a:lnSpc>
        <a:spcPct val="100000"/>
      </a:lnSpc>
      <a:spcBef>
        <a:spcPct val="0"/>
      </a:spcBef>
      <a:spcAft>
        <a:spcPct val="0"/>
      </a:spcAft>
      <a:buFontTx/>
      <a:buNone/>
      <a:defRPr baseline="0" b="1" sz="3200" i="0">
        <a:solidFill>
          <a:schemeClr val="dk1"/>
        </a:solidFill>
        <a:latin typeface="Arial" pitchFamily="0" charset="0"/>
        <a:sym typeface="Arial" pitchFamily="0" charset="0"/>
      </a:defRPr>
    </a:lvl2pPr>
    <a:lvl3pPr algn="l" fontAlgn="base" indent="0" latinLnBrk="1" marL="914400" rtl="0">
      <a:lnSpc>
        <a:spcPct val="100000"/>
      </a:lnSpc>
      <a:spcBef>
        <a:spcPct val="0"/>
      </a:spcBef>
      <a:spcAft>
        <a:spcPct val="0"/>
      </a:spcAft>
      <a:buFontTx/>
      <a:buNone/>
      <a:defRPr baseline="0" b="1" sz="3200" i="0">
        <a:solidFill>
          <a:schemeClr val="dk1"/>
        </a:solidFill>
        <a:latin typeface="Arial" pitchFamily="0" charset="0"/>
        <a:sym typeface="Arial" pitchFamily="0" charset="0"/>
      </a:defRPr>
    </a:lvl3pPr>
    <a:lvl4pPr algn="l" fontAlgn="base" indent="0" latinLnBrk="1" marL="1371600" rtl="0">
      <a:lnSpc>
        <a:spcPct val="100000"/>
      </a:lnSpc>
      <a:spcBef>
        <a:spcPct val="0"/>
      </a:spcBef>
      <a:spcAft>
        <a:spcPct val="0"/>
      </a:spcAft>
      <a:buFontTx/>
      <a:buNone/>
      <a:defRPr baseline="0" b="1" sz="3200" i="0">
        <a:solidFill>
          <a:schemeClr val="dk1"/>
        </a:solidFill>
        <a:latin typeface="Arial" pitchFamily="0" charset="0"/>
        <a:sym typeface="Arial" pitchFamily="0" charset="0"/>
      </a:defRPr>
    </a:lvl4pPr>
    <a:lvl5pPr algn="l" fontAlgn="base" indent="0" latinLnBrk="1" marL="1828800" rtl="0">
      <a:lnSpc>
        <a:spcPct val="100000"/>
      </a:lnSpc>
      <a:spcBef>
        <a:spcPct val="0"/>
      </a:spcBef>
      <a:spcAft>
        <a:spcPct val="0"/>
      </a:spcAft>
      <a:buFontTx/>
      <a:buNone/>
      <a:defRPr baseline="0" b="1" sz="3200" i="0">
        <a:solidFill>
          <a:schemeClr val="dk1"/>
        </a:solidFill>
        <a:latin typeface="Arial" pitchFamily="0" charset="0"/>
        <a:sym typeface="Arial" pitchFamily="0" charset="0"/>
      </a:defRPr>
    </a:lvl5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slideViewPr>
    <p:cSldViewPr showGuides="0" snapToGrid="1" snapToObjects="0">
      <p:cViewPr varScale="1">
        <p:scale>
          <a:sx n="55" d="100"/>
          <a:sy n="55" d="100"/>
        </p:scale>
        <p:origin x="-2856" y="-102"/>
      </p:cViewPr>
      <p:guideLst>
        <p:guide orient="horz" pos="3127"/>
        <p:guide orient="vert" pos="2141"/>
      </p:guideLst>
    </p:cSldViewPr>
  </p:slideViewPr>
  <p:gridSpacing cx="0" cy="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tableStyles" Target="tableStyles.xml"/><Relationship Id="rId114" Type="http://schemas.openxmlformats.org/officeDocument/2006/relationships/presProps" Target="presProps.xml"/><Relationship Id="rId115" Type="http://schemas.openxmlformats.org/officeDocument/2006/relationships/viewProps" Target="viewProps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27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920" name=""/>
          <p:cNvSpPr/>
          <p:nvPr>
            <p:ph type="hdr" sz="quarter" idx="0"/>
          </p:nvPr>
        </p:nvSpPr>
        <p:spPr>
          <a:xfrm rot="0">
            <a:off x="0" y="0"/>
            <a:ext cx="2946400" cy="496887"/>
          </a:xfrm>
          <a:prstGeom prst="rect"/>
          <a:noFill/>
          <a:ln>
            <a:noFill/>
          </a:ln>
        </p:spPr>
        <p:txBody>
          <a:bodyPr bIns="45716" lIns="91432" rIns="91432" tIns="45716"/>
          <a:p>
            <a:pPr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21" name=""/>
          <p:cNvSpPr/>
          <p:nvPr>
            <p:ph type="dt" sz="quarter" idx="1"/>
          </p:nvPr>
        </p:nvSpPr>
        <p:spPr>
          <a:xfrm rot="0">
            <a:off x="3849687" y="0"/>
            <a:ext cx="2946400" cy="496887"/>
          </a:xfrm>
          <a:prstGeom prst="rect"/>
          <a:noFill/>
          <a:ln>
            <a:noFill/>
          </a:ln>
        </p:spPr>
        <p:txBody>
          <a:bodyPr bIns="45716" lIns="91432" rIns="91432" tIns="45716"/>
          <a:p>
            <a:pPr algn="r"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22" name=""/>
          <p:cNvSpPr/>
          <p:nvPr>
            <p:ph type="ftr" sz="quarter" idx="2"/>
          </p:nvPr>
        </p:nvSpPr>
        <p:spPr>
          <a:xfrm rot="0">
            <a:off x="0" y="9429750"/>
            <a:ext cx="2946400" cy="496887"/>
          </a:xfrm>
          <a:prstGeom prst="rect"/>
          <a:noFill/>
          <a:ln>
            <a:noFill/>
          </a:ln>
        </p:spPr>
        <p:txBody>
          <a:bodyPr anchor="b" bIns="45716" lIns="91432" rIns="91432" tIns="45716"/>
          <a:p>
            <a:pPr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23" name=""/>
          <p:cNvSpPr/>
          <p:nvPr>
            <p:ph type="sldNum" sz="quarter" idx="3"/>
          </p:nvPr>
        </p:nvSpPr>
        <p:spPr>
          <a:xfrm rot="0">
            <a:off x="3849687" y="9429750"/>
            <a:ext cx="2946400" cy="496887"/>
          </a:xfrm>
          <a:prstGeom prst="rect"/>
          <a:noFill/>
          <a:ln>
            <a:noFill/>
          </a:ln>
        </p:spPr>
        <p:txBody>
          <a:bodyPr anchor="b" bIns="45716" lIns="91432" rIns="91432" tIns="45716"/>
          <a:p>
            <a:pPr algn="r" eaLnBrk="1" hangingPunct="1" latinLnBrk="1" lvl="0"/>
            <a:fld id="{566ABCEB-ACFC-4714-9973-3DA970169C29}" type="slidenum">
              <a:rPr altLang="en-US" b="0" sz="1200" lang="zh-CN">
                <a:latin typeface="Times New Roman" pitchFamily="18" charset="0"/>
              </a:rPr>
              <a:pPr algn="r" eaLnBrk="1" hangingPunct="1" latinLnBrk="1" lvl="0"/>
            </a:fld>
            <a:endParaRPr altLang="en-US" b="0" sz="1200" lang="zh-CN">
              <a:latin typeface="Times New Roman" pitchFamily="18" charset="0"/>
            </a:endParaRPr>
          </a:p>
        </p:txBody>
      </p:sp>
    </p:spTree>
  </p:cSld>
  <p:clrMap accent1="dk1" accent2="dk1" accent3="dk1" accent4="dk1" accent5="dk1" accent6="dk1" bg1="dk1" bg2="dk1" tx1="dk1" tx2="dk1" hlink="dk1" folHlink="dk1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914" name=""/>
          <p:cNvSpPr/>
          <p:nvPr>
            <p:ph type="hdr" sz="quarter" idx="0"/>
          </p:nvPr>
        </p:nvSpPr>
        <p:spPr>
          <a:xfrm rot="0">
            <a:off x="0" y="0"/>
            <a:ext cx="2946400" cy="496887"/>
          </a:xfrm>
          <a:prstGeom prst="rect"/>
          <a:noFill/>
          <a:ln>
            <a:noFill/>
          </a:ln>
        </p:spPr>
        <p:txBody>
          <a:bodyPr bIns="45716" lIns="91432" rIns="91432" tIns="45716"/>
          <a:p>
            <a:pPr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15" name=""/>
          <p:cNvSpPr/>
          <p:nvPr>
            <p:ph type="dt" sz="full" idx="1"/>
          </p:nvPr>
        </p:nvSpPr>
        <p:spPr>
          <a:xfrm rot="0">
            <a:off x="3849687" y="0"/>
            <a:ext cx="2946400" cy="496887"/>
          </a:xfrm>
          <a:prstGeom prst="rect"/>
          <a:noFill/>
          <a:ln>
            <a:noFill/>
          </a:ln>
        </p:spPr>
        <p:txBody>
          <a:bodyPr bIns="45716" lIns="91432" rIns="91432" tIns="45716"/>
          <a:p>
            <a:pPr algn="r"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16" name=""/>
          <p:cNvSpPr/>
          <p:nvPr>
            <p:ph type="sldImg" sz="full" idx="2"/>
          </p:nvPr>
        </p:nvSpPr>
        <p:spPr>
          <a:xfrm rot="0">
            <a:off x="917575" y="744537"/>
            <a:ext cx="4962525" cy="3722687"/>
          </a:xfrm>
          <a:prstGeom prst="rect"/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miter/>
          </a:ln>
        </p:spPr>
        <p:txBody>
          <a:bodyPr anchor="ctr" bIns="45716" lIns="91432" rIns="91432" tIns="45716"/>
          <a:p/>
        </p:txBody>
      </p:sp>
      <p:sp>
        <p:nvSpPr>
          <p:cNvPr id="1049917" name=""/>
          <p:cNvSpPr/>
          <p:nvPr>
            <p:ph type="body" sz="quarter" idx="3"/>
          </p:nvPr>
        </p:nvSpPr>
        <p:spPr>
          <a:xfrm rot="0">
            <a:off x="679450" y="4716462"/>
            <a:ext cx="5438775" cy="4467225"/>
          </a:xfrm>
          <a:prstGeom prst="rect"/>
          <a:noFill/>
          <a:ln>
            <a:noFill/>
          </a:ln>
        </p:spPr>
        <p:txBody>
          <a:bodyPr bIns="45716" lIns="91432" rIns="91432" tIns="45716"/>
          <a:p>
            <a:pPr lvl="0"/>
            <a:r>
              <a:rPr altLang="en-US" lang="zh-CN"/>
              <a:t>Click to edit Master text styles</a:t>
            </a:r>
          </a:p>
          <a:p>
            <a:pPr lvl="1"/>
            <a:r>
              <a:rPr altLang="en-US" lang="zh-CN"/>
              <a:t>Second level</a:t>
            </a:r>
          </a:p>
          <a:p>
            <a:pPr lvl="2"/>
            <a:r>
              <a:rPr altLang="en-US" lang="zh-CN"/>
              <a:t>Third level</a:t>
            </a:r>
          </a:p>
          <a:p>
            <a:pPr lvl="3"/>
            <a:r>
              <a:rPr altLang="en-US" lang="zh-CN"/>
              <a:t>Fourth level</a:t>
            </a:r>
          </a:p>
          <a:p>
            <a:pPr lvl="4"/>
            <a:r>
              <a:rPr altLang="en-US" lang="zh-CN"/>
              <a:t>Fifth level</a:t>
            </a:r>
          </a:p>
        </p:txBody>
      </p:sp>
      <p:sp>
        <p:nvSpPr>
          <p:cNvPr id="1049918" name=""/>
          <p:cNvSpPr/>
          <p:nvPr>
            <p:ph type="ftr" sz="quarter" idx="4"/>
          </p:nvPr>
        </p:nvSpPr>
        <p:spPr>
          <a:xfrm rot="0">
            <a:off x="0" y="9429750"/>
            <a:ext cx="2946400" cy="496887"/>
          </a:xfrm>
          <a:prstGeom prst="rect"/>
          <a:noFill/>
          <a:ln>
            <a:noFill/>
          </a:ln>
        </p:spPr>
        <p:txBody>
          <a:bodyPr anchor="b" bIns="45716" lIns="91432" rIns="91432" tIns="45716"/>
          <a:p>
            <a:pPr eaLnBrk="1" hangingPunct="1" latinLnBrk="1" lvl="0"/>
            <a:endParaRPr altLang="en-US" b="0" sz="1200" lang="zh-CN">
              <a:latin typeface="Times New Roman" pitchFamily="18" charset="0"/>
            </a:endParaRPr>
          </a:p>
        </p:txBody>
      </p:sp>
      <p:sp>
        <p:nvSpPr>
          <p:cNvPr id="1049919" name=""/>
          <p:cNvSpPr/>
          <p:nvPr>
            <p:ph type="sldNum" sz="quarter" idx="5"/>
          </p:nvPr>
        </p:nvSpPr>
        <p:spPr>
          <a:xfrm rot="0">
            <a:off x="3849687" y="9429750"/>
            <a:ext cx="2946400" cy="496887"/>
          </a:xfrm>
          <a:prstGeom prst="rect"/>
          <a:noFill/>
          <a:ln>
            <a:noFill/>
          </a:ln>
        </p:spPr>
        <p:txBody>
          <a:bodyPr anchor="b" bIns="45716" lIns="91432" rIns="91432" tIns="45716"/>
          <a:p>
            <a:pPr algn="r" eaLnBrk="1" hangingPunct="1" latinLnBrk="1" lvl="0"/>
            <a:fld id="{566ABCEB-ACFC-4714-9973-3DA970169C29}" type="slidenum">
              <a:rPr altLang="en-US" b="0" sz="1200" lang="zh-CN">
                <a:latin typeface="Times New Roman" pitchFamily="18" charset="0"/>
              </a:rPr>
              <a:pPr algn="r" eaLnBrk="1" hangingPunct="1" latinLnBrk="1" lvl="0"/>
            </a:fld>
            <a:endParaRPr altLang="en-US" b="0" sz="1200" lang="zh-CN">
              <a:latin typeface="Times New Roman" pitchFamily="18" charset="0"/>
            </a:endParaRPr>
          </a:p>
        </p:txBody>
      </p:sp>
    </p:spTree>
  </p:cSld>
  <p:clrMap accent1="dk1" accent2="dk1" accent3="dk1" accent4="dk1" accent5="dk1" accent6="dk1" bg1="dk1" bg2="dk1" tx1="dk1" tx2="dk1" hlink="dk1" folHlink="dk1"/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8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8629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4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8615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98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8599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14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9015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22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9023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88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9089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25" name=""/>
          <p:cNvSpPr/>
          <p:nvPr>
            <p:ph type="sldImg" sz="full" idx="0"/>
          </p:nvPr>
        </p:nvSpPr>
        <p:spPr>
          <a:xfrm rot="0">
            <a:off x="917575" y="744537"/>
            <a:ext cx="4962525" cy="3722687"/>
          </a:xfrm>
          <a:prstGeom prst="rect"/>
        </p:spPr>
        <p:txBody>
          <a:bodyPr anchor="ctr" bIns="45716" lIns="91432" rIns="91432" tIns="45716"/>
          <a:p/>
        </p:txBody>
      </p:sp>
      <p:sp>
        <p:nvSpPr>
          <p:cNvPr id="1049226" name=""/>
          <p:cNvSpPr/>
          <p:nvPr>
            <p:ph type="body" sz="full" idx="1"/>
          </p:nvPr>
        </p:nvSpPr>
        <p:spPr>
          <a:xfrm rot="0">
            <a:off x="679450" y="4716462"/>
            <a:ext cx="5438775" cy="4467225"/>
          </a:xfrm>
          <a:prstGeom prst="rect"/>
          <a:noFill/>
        </p:spPr>
        <p:txBody>
          <a:bodyPr anchor="t" bIns="45716" lIns="91432" rIns="91432" tIns="45716"/>
          <a:p>
            <a:pPr eaLnBrk="1" hangingPunct="1" latinLnBrk="1" lvl="0"/>
            <a:endParaRPr altLang="en-US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>
    <p:bg bwMode="white">
      <p:bgPr>
        <a:solidFill>
          <a:schemeClr val="lt1"/>
        </a:solidFill>
      </p:bgPr>
    </p:bg>
    <p:spTree>
      <p:nvGrpSpPr>
        <p:cNvPr id="26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grpSp>
        <p:nvGrpSpPr>
          <p:cNvPr id="261" name=""/>
          <p:cNvGrpSpPr/>
          <p:nvPr/>
        </p:nvGrpSpPr>
        <p:grpSpPr>
          <a:xfrm rot="0">
            <a:off x="0" y="2438400"/>
            <a:ext cx="9009062" cy="1052512"/>
            <a:chOff x="0" y="1536"/>
            <a:chExt cx="5675" cy="663"/>
          </a:xfrm>
        </p:grpSpPr>
        <p:grpSp>
          <p:nvGrpSpPr>
            <p:cNvPr id="262" name=""/>
            <p:cNvGrpSpPr/>
            <p:nvPr/>
          </p:nvGrpSpPr>
          <p:grpSpPr>
            <a:xfrm rot="0"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049879" name=""/>
              <p:cNvSpPr/>
              <p:nvPr/>
            </p:nvSpPr>
            <p:spPr>
              <a:xfrm rot="0">
                <a:off x="720" y="336"/>
                <a:ext cx="384" cy="432"/>
              </a:xfrm>
              <a:prstGeom prst="rect"/>
              <a:solidFill>
                <a:schemeClr val="folHlink"/>
              </a:solidFill>
              <a:ln>
                <a:noFill/>
              </a:ln>
            </p:spPr>
            <p:txBody>
              <a:bodyPr anchor="ctr" bIns="45720" lIns="91440" rIns="91440" tIns="45720" wrap="none"/>
              <a:lstStyle>
                <a:lvl1pPr algn="l" eaLnBrk="1" fontAlgn="base" hangingPunct="1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1pPr>
                <a:lvl2pPr algn="l" eaLnBrk="1" fontAlgn="base" hangingPunct="1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2pPr>
                <a:lvl3pPr algn="l" eaLnBrk="1" fontAlgn="base" hangingPunct="1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3pPr>
                <a:lvl4pPr algn="l" eaLnBrk="1" fontAlgn="base" hangingPunct="1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4pPr>
                <a:lvl5pPr algn="l" eaLnBrk="1" fontAlgn="base" hangingPunct="1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5pPr>
              </a:lstStyle>
              <a:p>
                <a:endParaRPr altLang="en-US" lang="zh-CN"/>
              </a:p>
            </p:txBody>
          </p:sp>
          <p:sp>
            <p:nvSpPr>
              <p:cNvPr id="1049880" name=""/>
              <p:cNvSpPr/>
              <p:nvPr/>
            </p:nvSpPr>
            <p:spPr>
              <a:xfrm rot="0">
                <a:off x="1056" y="336"/>
                <a:ext cx="288" cy="432"/>
              </a:xfrm>
              <a:prstGeom prst="rect"/>
              <a:gradFill rotWithShape="0">
                <a:gsLst>
                  <a:gs pos="0">
                    <a:schemeClr val="folHlink">
                      <a:alpha val="100000"/>
                    </a:schemeClr>
                  </a:gs>
                  <a:gs pos="100000">
                    <a:schemeClr val="lt1">
                      <a:alpha val="10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anchor="ctr" bIns="45720" lIns="91440" rIns="91440" tIns="45720" wrap="none"/>
              <a:lstStyle>
                <a:lvl1pPr algn="l" eaLnBrk="1" fontAlgn="base" hangingPunct="1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1pPr>
                <a:lvl2pPr algn="l" eaLnBrk="1" fontAlgn="base" hangingPunct="1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2pPr>
                <a:lvl3pPr algn="l" eaLnBrk="1" fontAlgn="base" hangingPunct="1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3pPr>
                <a:lvl4pPr algn="l" eaLnBrk="1" fontAlgn="base" hangingPunct="1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4pPr>
                <a:lvl5pPr algn="l" eaLnBrk="1" fontAlgn="base" hangingPunct="1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5pPr>
              </a:lstStyle>
              <a:p>
                <a:endParaRPr altLang="en-US" lang="zh-CN"/>
              </a:p>
            </p:txBody>
          </p:sp>
        </p:grpSp>
        <p:grpSp>
          <p:nvGrpSpPr>
            <p:cNvPr id="263" name=""/>
            <p:cNvGrpSpPr/>
            <p:nvPr/>
          </p:nvGrpSpPr>
          <p:grpSpPr>
            <a:xfrm rot="0"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49881" name=""/>
              <p:cNvSpPr/>
              <p:nvPr/>
            </p:nvSpPr>
            <p:spPr>
              <a:xfrm rot="0">
                <a:off x="912" y="2640"/>
                <a:ext cx="384" cy="432"/>
              </a:xfrm>
              <a:prstGeom prst="rect"/>
              <a:solidFill>
                <a:schemeClr val="accent2"/>
              </a:solidFill>
              <a:ln>
                <a:noFill/>
              </a:ln>
            </p:spPr>
            <p:txBody>
              <a:bodyPr anchor="ctr" bIns="45720" lIns="91440" rIns="91440" tIns="45720" wrap="none"/>
              <a:lstStyle>
                <a:lvl1pPr algn="l" eaLnBrk="1" fontAlgn="base" hangingPunct="1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1pPr>
                <a:lvl2pPr algn="l" eaLnBrk="1" fontAlgn="base" hangingPunct="1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2pPr>
                <a:lvl3pPr algn="l" eaLnBrk="1" fontAlgn="base" hangingPunct="1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3pPr>
                <a:lvl4pPr algn="l" eaLnBrk="1" fontAlgn="base" hangingPunct="1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4pPr>
                <a:lvl5pPr algn="l" eaLnBrk="1" fontAlgn="base" hangingPunct="1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5pPr>
              </a:lstStyle>
              <a:p>
                <a:endParaRPr altLang="en-US" lang="zh-CN"/>
              </a:p>
            </p:txBody>
          </p:sp>
          <p:sp>
            <p:nvSpPr>
              <p:cNvPr id="1049882" name=""/>
              <p:cNvSpPr/>
              <p:nvPr/>
            </p:nvSpPr>
            <p:spPr>
              <a:xfrm rot="0">
                <a:off x="1248" y="2640"/>
                <a:ext cx="336" cy="432"/>
              </a:xfrm>
              <a:prstGeom prst="rect"/>
              <a:gradFill rotWithShape="0">
                <a:gsLst>
                  <a:gs pos="0">
                    <a:schemeClr val="accent2">
                      <a:alpha val="100000"/>
                    </a:schemeClr>
                  </a:gs>
                  <a:gs pos="100000">
                    <a:schemeClr val="lt1">
                      <a:alpha val="100000"/>
                    </a:schemeClr>
                  </a:gs>
                </a:gsLst>
                <a:lin ang="0" scaled="1"/>
              </a:gradFill>
              <a:ln>
                <a:noFill/>
              </a:ln>
            </p:spPr>
            <p:txBody>
              <a:bodyPr anchor="ctr" bIns="45720" lIns="91440" rIns="91440" tIns="45720" wrap="none"/>
              <a:lstStyle>
                <a:lvl1pPr algn="l" eaLnBrk="1" fontAlgn="base" hangingPunct="1" indent="0" latinLnBrk="1" marL="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1pPr>
                <a:lvl2pPr algn="l" eaLnBrk="1" fontAlgn="base" hangingPunct="1" indent="0" latinLnBrk="1" marL="4572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2pPr>
                <a:lvl3pPr algn="l" eaLnBrk="1" fontAlgn="base" hangingPunct="1" indent="0" latinLnBrk="1" marL="9144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3pPr>
                <a:lvl4pPr algn="l" eaLnBrk="1" fontAlgn="base" hangingPunct="1" indent="0" latinLnBrk="1" marL="13716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4pPr>
                <a:lvl5pPr algn="l" eaLnBrk="1" fontAlgn="base" hangingPunct="1" indent="0" latinLnBrk="1" marL="1828800" rtl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 baseline="0" b="0" sz="1800" i="0">
                    <a:solidFill>
                      <a:schemeClr val="dk1"/>
                    </a:solidFill>
                    <a:latin typeface="Tahoma" pitchFamily="34" charset="0"/>
                    <a:sym typeface="Arial" pitchFamily="0" charset="0"/>
                  </a:defRPr>
                </a:lvl5pPr>
              </a:lstStyle>
              <a:p>
                <a:endParaRPr altLang="en-US" lang="zh-CN"/>
              </a:p>
            </p:txBody>
          </p:sp>
        </p:grpSp>
        <p:sp>
          <p:nvSpPr>
            <p:cNvPr id="1049883" name=""/>
            <p:cNvSpPr/>
            <p:nvPr/>
          </p:nvSpPr>
          <p:spPr>
            <a:xfrm rot="0">
              <a:off x="0" y="1824"/>
              <a:ext cx="353" cy="266"/>
            </a:xfrm>
            <a:prstGeom prst="rect"/>
            <a:gradFill rotWithShape="0">
              <a:gsLst>
                <a:gs pos="0">
                  <a:schemeClr val="lt1">
                    <a:alpha val="100000"/>
                  </a:schemeClr>
                </a:gs>
                <a:gs pos="100000">
                  <a:schemeClr val="hlink">
                    <a:alpha val="10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anchor="ctr" bIns="45720" lIns="91440" rIns="91440" tIns="45720" wrap="none"/>
            <a:lstStyle>
              <a:lvl1pPr algn="l" eaLnBrk="1" fontAlgn="base" hangingPunct="1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1pPr>
              <a:lvl2pPr algn="l" eaLnBrk="1" fontAlgn="base" hangingPunct="1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2pPr>
              <a:lvl3pPr algn="l" eaLnBrk="1" fontAlgn="base" hangingPunct="1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3pPr>
              <a:lvl4pPr algn="l" eaLnBrk="1" fontAlgn="base" hangingPunct="1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4pPr>
              <a:lvl5pPr algn="l" eaLnBrk="1" fontAlgn="base" hangingPunct="1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5pPr>
            </a:lstStyle>
            <a:p>
              <a:endParaRPr altLang="en-US" lang="zh-CN"/>
            </a:p>
          </p:txBody>
        </p:sp>
        <p:sp>
          <p:nvSpPr>
            <p:cNvPr id="1049884" name=""/>
            <p:cNvSpPr/>
            <p:nvPr/>
          </p:nvSpPr>
          <p:spPr>
            <a:xfrm rot="0">
              <a:off x="400" y="1536"/>
              <a:ext cx="20" cy="663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bIns="45720" lIns="91440" rIns="91440" tIns="45720" wrap="none"/>
            <a:lstStyle>
              <a:lvl1pPr algn="l" eaLnBrk="1" fontAlgn="base" hangingPunct="1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1pPr>
              <a:lvl2pPr algn="l" eaLnBrk="1" fontAlgn="base" hangingPunct="1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2pPr>
              <a:lvl3pPr algn="l" eaLnBrk="1" fontAlgn="base" hangingPunct="1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3pPr>
              <a:lvl4pPr algn="l" eaLnBrk="1" fontAlgn="base" hangingPunct="1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4pPr>
              <a:lvl5pPr algn="l" eaLnBrk="1" fontAlgn="base" hangingPunct="1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5pPr>
            </a:lstStyle>
            <a:p>
              <a:endParaRPr altLang="en-US" lang="zh-CN"/>
            </a:p>
          </p:txBody>
        </p:sp>
        <p:sp>
          <p:nvSpPr>
            <p:cNvPr id="1049885" name=""/>
            <p:cNvSpPr/>
            <p:nvPr/>
          </p:nvSpPr>
          <p:spPr>
            <a:xfrm rot="0" flipV="1">
              <a:off x="199" y="2054"/>
              <a:ext cx="5476" cy="35"/>
            </a:xfrm>
            <a:prstGeom prst="rect"/>
            <a:gradFill rotWithShape="0">
              <a:gsLst>
                <a:gs pos="0">
                  <a:schemeClr val="dk2">
                    <a:alpha val="100000"/>
                  </a:schemeClr>
                </a:gs>
                <a:gs pos="100000">
                  <a:schemeClr val="lt1">
                    <a:alpha val="100000"/>
                  </a:schemeClr>
                </a:gs>
              </a:gsLst>
              <a:lin ang="0" scaled="1"/>
            </a:gradFill>
            <a:ln>
              <a:noFill/>
            </a:ln>
          </p:spPr>
          <p:txBody>
            <a:bodyPr anchor="ctr" bIns="45720" lIns="91440" rIns="91440" tIns="45720" wrap="none"/>
            <a:lstStyle>
              <a:lvl1pPr algn="l" eaLnBrk="1" fontAlgn="base" hangingPunct="1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1pPr>
              <a:lvl2pPr algn="l" eaLnBrk="1" fontAlgn="base" hangingPunct="1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2pPr>
              <a:lvl3pPr algn="l" eaLnBrk="1" fontAlgn="base" hangingPunct="1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3pPr>
              <a:lvl4pPr algn="l" eaLnBrk="1" fontAlgn="base" hangingPunct="1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4pPr>
              <a:lvl5pPr algn="l" eaLnBrk="1" fontAlgn="base" hangingPunct="1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0" sz="1800" i="0">
                  <a:solidFill>
                    <a:schemeClr val="dk1"/>
                  </a:solidFill>
                  <a:latin typeface="Tahoma" pitchFamily="34" charset="0"/>
                  <a:sym typeface="Arial" pitchFamily="0" charset="0"/>
                </a:defRPr>
              </a:lvl5pPr>
            </a:lstStyle>
            <a:p>
              <a:endParaRPr altLang="en-US" lang="zh-CN"/>
            </a:p>
          </p:txBody>
        </p:sp>
      </p:grpSp>
      <p:sp>
        <p:nvSpPr>
          <p:cNvPr id="1049886" name=""/>
          <p:cNvSpPr txBox="1"/>
          <p:nvPr/>
        </p:nvSpPr>
        <p:spPr>
          <a:xfrm rot="0">
            <a:off x="0" y="6553200"/>
            <a:ext cx="2209800" cy="3079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>
              <a:spcBef>
                <a:spcPct val="50000"/>
              </a:spcBef>
            </a:pPr>
            <a:r>
              <a:rPr altLang="en-US" b="0" sz="1400" lang="zh-CN">
                <a:latin typeface="McGrawHill-Italic" pitchFamily="2" charset="0"/>
              </a:rPr>
              <a:t>McGraw-Hill</a:t>
            </a:r>
          </a:p>
        </p:txBody>
      </p:sp>
      <p:sp>
        <p:nvSpPr>
          <p:cNvPr id="1049887" name=""/>
          <p:cNvSpPr txBox="1"/>
          <p:nvPr/>
        </p:nvSpPr>
        <p:spPr>
          <a:xfrm rot="0">
            <a:off x="4572000" y="6553200"/>
            <a:ext cx="4572000" cy="3079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algn="r" eaLnBrk="1" hangingPunct="1" latinLnBrk="1" lvl="0">
              <a:spcBef>
                <a:spcPct val="50000"/>
              </a:spcBef>
              <a:buFontTx/>
              <a:buChar char="©"/>
            </a:pPr>
            <a:r>
              <a:rPr altLang="en-US" b="0" sz="1400" lang="zh-CN">
                <a:latin typeface="McGrawHill-Italic" pitchFamily="2" charset="0"/>
              </a:rPr>
              <a:t>The McGraw-Hill Companies, Inc., 2000</a:t>
            </a:r>
          </a:p>
        </p:txBody>
      </p:sp>
      <p:sp>
        <p:nvSpPr>
          <p:cNvPr id="1049888" name=""/>
          <p:cNvSpPr/>
          <p:nvPr>
            <p:ph type="dt" sz="half" idx="2"/>
          </p:nvPr>
        </p:nvSpPr>
        <p:spPr>
          <a:xfrm rot="0">
            <a:off x="990600" y="62484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endParaRPr altLang="en-US" b="0" sz="1400" lang="zh-CN">
              <a:solidFill>
                <a:schemeClr val="dk2"/>
              </a:solidFill>
              <a:latin typeface="Tahoma" pitchFamily="34" charset="0"/>
            </a:endParaRPr>
          </a:p>
        </p:txBody>
      </p:sp>
      <p:sp>
        <p:nvSpPr>
          <p:cNvPr id="1049889" name=""/>
          <p:cNvSpPr/>
          <p:nvPr>
            <p:ph type="ftr" sz="quarter" idx="3"/>
          </p:nvPr>
        </p:nvSpPr>
        <p:spPr>
          <a:xfrm rot="0">
            <a:off x="3429000" y="6248400"/>
            <a:ext cx="28956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algn="ctr" eaLnBrk="1" hangingPunct="1" latinLnBrk="1" lvl="0"/>
            <a:endParaRPr altLang="en-US" b="0" sz="1400" lang="zh-CN">
              <a:solidFill>
                <a:schemeClr val="dk2"/>
              </a:solidFill>
              <a:latin typeface="Tahoma" pitchFamily="34" charset="0"/>
            </a:endParaRPr>
          </a:p>
        </p:txBody>
      </p:sp>
      <p:sp>
        <p:nvSpPr>
          <p:cNvPr id="1049890" name=""/>
          <p:cNvSpPr/>
          <p:nvPr>
            <p:ph type="sldNum" sz="quarter" idx="4"/>
          </p:nvPr>
        </p:nvSpPr>
        <p:spPr>
          <a:xfrm rot="0">
            <a:off x="6858000" y="62484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algn="r" eaLnBrk="1" hangingPunct="1" latinLnBrk="1" lvl="0"/>
            <a:fld id="{566ABCEB-ACFC-4714-9973-3DA970169C29}" type="slidenum">
              <a:rPr altLang="en-US" b="0" sz="1400" lang="zh-CN">
                <a:solidFill>
                  <a:schemeClr val="dk2"/>
                </a:solidFill>
                <a:latin typeface="Tahoma" pitchFamily="34" charset="0"/>
              </a:rPr>
              <a:pPr algn="r" eaLnBrk="1" hangingPunct="1" latinLnBrk="1" lvl="0"/>
            </a:fld>
            <a:endParaRPr altLang="en-US" b="0" sz="1400" lang="zh-CN">
              <a:solidFill>
                <a:schemeClr val="dk2"/>
              </a:solidFill>
              <a:latin typeface="Tahoma" pitchFamily="34" charset="0"/>
            </a:endParaRPr>
          </a:p>
        </p:txBody>
      </p:sp>
      <p:sp>
        <p:nvSpPr>
          <p:cNvPr id="1049892" name="Rectangle 1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886200"/>
            <a:ext cx="6400800" cy="1752600"/>
          </a:xfrm>
          <a:prstGeom prst="rect"/>
          <a:noFill/>
          <a:ln>
            <a:miter lim="800000"/>
            <a:headEnd/>
            <a:tailEnd/>
          </a:ln>
        </p:spPr>
        <p:txBody>
          <a:bodyPr anchor="t" anchorCtr="0" bIns="45720" compatLnSpc="1" lIns="91440" numCol="1" rIns="91440" tIns="45720" vert="horz" wrap="square">
            <a:prstTxWarp prst="textNoShape"/>
          </a:bodyPr>
          <a:lstStyle>
            <a:lvl1pPr algn="ctr" indent="0" marL="0">
              <a:buFont typeface="Wingdings" pitchFamily="1" charset="2"/>
              <a:buNone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49891" name="Rectangle 12"/>
          <p:cNvSpPr>
            <a:spLocks noGrp="1" noChangeArrowheads="1"/>
          </p:cNvSpPr>
          <p:nvPr>
            <p:ph type="ctrTitle"/>
          </p:nvPr>
        </p:nvSpPr>
        <p:spPr bwMode="auto">
          <a:xfrm>
            <a:off x="990600" y="1676401"/>
            <a:ext cx="7772400" cy="1462088"/>
          </a:xfrm>
          <a:prstGeom prst="rect"/>
          <a:noFill/>
          <a:ln>
            <a:miter lim="800000"/>
            <a:headEnd/>
            <a:tailEnd/>
          </a:ln>
        </p:spPr>
        <p:txBody>
          <a:bodyPr anchor="b" anchorCtr="0" bIns="45720" compatLnSpc="1" lIns="91440" numCol="1" rIns="91440" tIns="45720" vert="horz" wrap="square">
            <a:prstTxWarp prst="textNoShape"/>
          </a:bodyPr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9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3"/>
            <a:ext cx="8229600" cy="4525963"/>
          </a:xfrm>
          <a:prstGeom prst="rect"/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6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57400" cy="5851525"/>
          </a:xfrm>
          <a:prstGeom prst="rect"/>
        </p:spPr>
        <p:txBody>
          <a:bodyPr vert="eaVert"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897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019800" cy="5851525"/>
          </a:xfrm>
          <a:prstGeom prst="rect"/>
        </p:spPr>
        <p:txBody>
          <a:bodyPr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Only">
  <p:cSld name="Content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Content Placeholder 1"/>
          <p:cNvSpPr>
            <a:spLocks noGrp="1"/>
          </p:cNvSpPr>
          <p:nvPr>
            <p:ph/>
          </p:nvPr>
        </p:nvSpPr>
        <p:spPr>
          <a:xfrm>
            <a:off x="457200" y="274641"/>
            <a:ext cx="8229600" cy="5851525"/>
          </a:xfrm>
          <a:prstGeom prst="rect"/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84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8229600" cy="4525963"/>
          </a:xfrm>
          <a:prstGeom prst="rect"/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6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/>
        </p:spPr>
        <p:txBody>
          <a:bodyPr anchor="t"/>
          <a:lstStyle>
            <a:lvl1pPr algn="l">
              <a:defRPr b="1" cap="all"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907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  <a:prstGeom prst="rect"/>
        </p:spPr>
        <p:txBody>
          <a:bodyPr anchor="b"/>
          <a:lstStyle>
            <a:lvl1pPr indent="0" marL="0">
              <a:buNone/>
              <a:defRPr sz="2000"/>
            </a:lvl1pPr>
            <a:lvl2pPr indent="0" marL="457200">
              <a:buNone/>
              <a:defRPr sz="1800"/>
            </a:lvl2pPr>
            <a:lvl3pPr indent="0" marL="914400">
              <a:buNone/>
              <a:defRPr sz="1600"/>
            </a:lvl3pPr>
            <a:lvl4pPr indent="0" marL="1371600">
              <a:buNone/>
              <a:defRPr sz="1400"/>
            </a:lvl4pPr>
            <a:lvl5pPr indent="0" marL="1828800">
              <a:buNone/>
              <a:defRPr sz="1400"/>
            </a:lvl5pPr>
            <a:lvl6pPr indent="0" marL="2286000">
              <a:buNone/>
              <a:defRPr sz="1400"/>
            </a:lvl6pPr>
            <a:lvl7pPr indent="0" marL="2743200">
              <a:buNone/>
              <a:defRPr sz="1400"/>
            </a:lvl7pPr>
            <a:lvl8pPr indent="0" marL="3200400">
              <a:buNone/>
              <a:defRPr sz="1400"/>
            </a:lvl8pPr>
            <a:lvl9pPr indent="0" marL="365760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909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3"/>
            <a:ext cx="4038600" cy="4525963"/>
          </a:xfrm>
          <a:prstGeom prst="rect"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910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3"/>
            <a:ext cx="4038600" cy="4525963"/>
          </a:xfrm>
          <a:prstGeom prst="rect"/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902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903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  <a:prstGeom prst="rect"/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90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/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9905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/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9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/>
        </p:spPr>
        <p:txBody>
          <a:bodyPr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3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  <a:prstGeom prst="rect"/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894" name="Content Placeholder 2"/>
          <p:cNvSpPr>
            <a:spLocks noGrp="1"/>
          </p:cNvSpPr>
          <p:nvPr>
            <p:ph idx="1"/>
          </p:nvPr>
        </p:nvSpPr>
        <p:spPr>
          <a:xfrm>
            <a:off x="3575053" y="273053"/>
            <a:ext cx="5111751" cy="5853113"/>
          </a:xfrm>
          <a:prstGeom prst="rect"/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49895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3"/>
            <a:ext cx="3008313" cy="4691063"/>
          </a:xfrm>
          <a:prstGeom prst="rect"/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898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/>
        </p:spPr>
        <p:txBody>
          <a:bodyPr anchor="b"/>
          <a:lstStyle>
            <a:lvl1pPr algn="l">
              <a:defRPr b="1" sz="2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4989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/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pPr algn="l" defTabSz="914400" eaLnBrk="0" fontAlgn="base" hangingPunct="0" indent="0" latinLnBrk="0" lvl="0" marL="0" marR="0" rtl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baseline="0" b="0" cap="none" sz="3200" i="0" kern="0" kumimoji="0" lang="en-US" noProof="0" normalizeH="0" spc="0" strike="noStrike" u="none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49900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  <a:prstGeom prst="rect"/>
        </p:spPr>
        <p:txBody>
          <a:bodyPr/>
          <a:lstStyle>
            <a:lvl1pPr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white">
      <p:bgPr>
        <a:solidFill>
          <a:schemeClr val="lt1"/>
        </a:solidFill>
      </p:bgPr>
    </p:bg>
    <p:spTree>
      <p:nvGrpSpPr>
        <p:cNvPr id="12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6" name=""/>
          <p:cNvSpPr/>
          <p:nvPr>
            <p:ph type="sldNum" sz="quarter" idx="4"/>
          </p:nvPr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eaLnBrk="1" fontAlgn="base" hangingPunct="1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1pPr>
            <a:lvl2pPr algn="l" eaLnBrk="1" fontAlgn="base" hangingPunct="1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2pPr>
            <a:lvl3pPr algn="l" eaLnBrk="1" fontAlgn="base" hangingPunct="1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3pPr>
            <a:lvl4pPr algn="l" eaLnBrk="1" fontAlgn="base" hangingPunct="1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4pPr>
            <a:lvl5pPr algn="l" eaLnBrk="1" fontAlgn="base" hangingPunct="1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0" sz="1800" i="0">
                <a:solidFill>
                  <a:schemeClr val="dk1"/>
                </a:solidFill>
                <a:latin typeface="Tahoma" pitchFamily="34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6.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</a:fld>
            <a:endParaRPr altLang="en-US" sz="2000" lang="zh-CN">
              <a:solidFill>
                <a:schemeClr val="dk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sldNum="0"/>
  <p:txStyles>
    <p:titleStyle>
      <a:lvl1pPr algn="l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2pPr>
      <a:lvl3pPr algn="l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3pPr>
      <a:lvl4pPr algn="l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4pPr>
      <a:lvl5pPr algn="l" eaLnBrk="0" fontAlgn="base" hangingPunct="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5pPr>
      <a:lvl6pPr algn="l" fontAlgn="base" marL="4572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6pPr>
      <a:lvl7pPr algn="l" fontAlgn="base" marL="9144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7pPr>
      <a:lvl8pPr algn="l" fontAlgn="base" marL="13716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8pPr>
      <a:lvl9pPr algn="l" fontAlgn="base" marL="1828800" rtl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1" charset="0"/>
        </a:defRPr>
      </a:lvl9pPr>
    </p:titleStyle>
    <p:bodyStyle>
      <a:lvl1pPr algn="l" eaLnBrk="0" fontAlgn="base" hangingPunct="0" indent="-342900" marL="342900" rtl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algn="l" eaLnBrk="0" fontAlgn="base" hangingPunct="0" indent="-285750" marL="742950" rtl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algn="l" eaLnBrk="0" fontAlgn="base" hangingPunct="0" indent="-228600" marL="1143000" rtl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algn="l" eaLnBrk="0" fontAlgn="base" hangingPunct="0" indent="-228600" marL="1600200" rtl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algn="l" eaLnBrk="0" fontAlgn="base" hangingPunct="0" indent="-228600" marL="2057400" rtl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algn="l" fontAlgn="base" indent="-228600" marL="2514600" rtl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6pPr>
      <a:lvl7pPr algn="l" fontAlgn="base" indent="-228600" marL="2971800" rtl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7pPr>
      <a:lvl8pPr algn="l" fontAlgn="base" indent="-228600" marL="3429000" rtl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8pPr>
      <a:lvl9pPr algn="l" fontAlgn="base" indent="-228600" marL="3886200" rtl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1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7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7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7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7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7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7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7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7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7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7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7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7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7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7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7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7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7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7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7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7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7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7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7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7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7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7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7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7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slideLayout" Target="../slideLayouts/slideLayout7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7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7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2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23" name=""/>
          <p:cNvSpPr/>
          <p:nvPr/>
        </p:nvSpPr>
        <p:spPr>
          <a:xfrm rot="0">
            <a:off x="4419600" y="4635500"/>
            <a:ext cx="4191000" cy="2144776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>
              <a:lnSpc>
                <a:spcPct val="150000"/>
              </a:lnSpc>
            </a:pPr>
            <a:r>
              <a:rPr altLang="en-US" b="0" sz="2800" lang="zh-CN">
                <a:solidFill>
                  <a:schemeClr val="lt2"/>
                </a:solidFill>
                <a:latin typeface="Comic Sans MS" pitchFamily="66" charset="0"/>
              </a:rPr>
              <a:t>Under graduate (2016)</a:t>
            </a:r>
          </a:p>
          <a:p>
            <a:pPr algn="ctr" lvl="0">
              <a:lnSpc>
                <a:spcPct val="150000"/>
              </a:lnSpc>
            </a:pPr>
            <a:r>
              <a:rPr sz="2800">
                <a:solidFill>
                  <a:schemeClr val="lt2"/>
                </a:solidFill>
                <a:latin typeface="Comic Sans MS" pitchFamily="66" charset="0"/>
              </a:rPr>
              <a:t>Girma Adam (M.Tech) </a:t>
            </a:r>
          </a:p>
        </p:txBody>
      </p:sp>
      <p:sp>
        <p:nvSpPr>
          <p:cNvPr id="1048624" name=""/>
          <p:cNvSpPr/>
          <p:nvPr/>
        </p:nvSpPr>
        <p:spPr>
          <a:xfrm rot="0">
            <a:off x="0" y="0"/>
            <a:ext cx="9144000" cy="990600"/>
          </a:xfrm>
          <a:prstGeom prst="rect"/>
          <a:solidFill>
            <a:srgbClr val="33CCFF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anchor="ctr" bIns="45720" lIns="91440" rIns="91440" tIns="45720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endParaRPr altLang="en-US" lang="zh-CN">
              <a:effectLst>
                <a:outerShdw algn="tl" blurRad="38100" dir="2700000" dist="38100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48625" name=""/>
          <p:cNvSpPr txBox="1"/>
          <p:nvPr/>
        </p:nvSpPr>
        <p:spPr>
          <a:xfrm rot="0">
            <a:off x="2209800" y="1447800"/>
            <a:ext cx="2633980" cy="65405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r>
              <a:rPr altLang="en-US" lang="zh-CN">
                <a:solidFill>
                  <a:schemeClr val="lt2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>
                <a:solidFill>
                  <a:schemeClr val="lt2"/>
                </a:solidFill>
                <a:latin typeface="Comic Sans MS" pitchFamily="66" charset="0"/>
              </a:rPr>
              <a:t>Chapter Four</a:t>
            </a:r>
          </a:p>
        </p:txBody>
      </p:sp>
      <p:sp>
        <p:nvSpPr>
          <p:cNvPr id="1048626" name=""/>
          <p:cNvSpPr/>
          <p:nvPr/>
        </p:nvSpPr>
        <p:spPr>
          <a:xfrm rot="0">
            <a:off x="0" y="6096000"/>
            <a:ext cx="9144000" cy="381000"/>
          </a:xfrm>
          <a:prstGeom prst="rect"/>
          <a:solidFill>
            <a:srgbClr val="33CCFF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anchor="ctr" bIns="45720" lIns="91440" rIns="91440" tIns="45720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endParaRPr altLang="en-US" lang="zh-CN">
              <a:effectLst>
                <a:outerShdw algn="tl" blurRad="38100" dir="2700000" dist="38100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48627" name=""/>
          <p:cNvSpPr/>
          <p:nvPr/>
        </p:nvSpPr>
        <p:spPr>
          <a:xfrm rot="0">
            <a:off x="1371600" y="2209800"/>
            <a:ext cx="6934200" cy="2458719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</a:pPr>
            <a:r>
              <a:rPr altLang="en-US" lang="zh-CN">
                <a:latin typeface="Comic Sans MS" pitchFamily="66" charset="0"/>
              </a:rPr>
              <a:t>  Combinational</a:t>
            </a:r>
          </a:p>
          <a:p>
            <a:pPr algn="just" lvl="0">
              <a:lnSpc>
                <a:spcPct val="150000"/>
              </a:lnSpc>
            </a:pPr>
            <a:r>
              <a:rPr altLang="en-US" lang="zh-CN">
                <a:latin typeface="Comic Sans MS" pitchFamily="66" charset="0"/>
              </a:rPr>
              <a:t>          logic circuits</a:t>
            </a:r>
          </a:p>
        </p:txBody>
      </p:sp>
    </p:spTree>
  </p:cSld>
  <p:clrMapOvr>
    <a:masterClrMapping/>
  </p:clrMapOvr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4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43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44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45" name=""/>
          <p:cNvSpPr/>
          <p:nvPr/>
        </p:nvSpPr>
        <p:spPr>
          <a:xfrm rot="0">
            <a:off x="381000" y="457200"/>
            <a:ext cx="7239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Full-adder</a:t>
            </a:r>
          </a:p>
        </p:txBody>
      </p:sp>
      <p:sp>
        <p:nvSpPr>
          <p:cNvPr id="1048646" name=""/>
          <p:cNvSpPr/>
          <p:nvPr/>
        </p:nvSpPr>
        <p:spPr>
          <a:xfrm rot="0">
            <a:off x="228600" y="1287462"/>
            <a:ext cx="8763000" cy="39703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altLang="en-US" b="0" sz="2100" lang="zh-CN"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 half-adder has only two inputs and there is no provision to add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a carry coming from the lower order bits when multibit addition is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performed.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For this purpose, a third input terminal is added and this circuits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(full -adder)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is used to add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,B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,C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n-1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where 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are the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aseline="30000" b="0" sz="1800">
                <a:solidFill>
                  <a:schemeClr val="lt2"/>
                </a:solidFill>
                <a:latin typeface="Comic Sans MS" pitchFamily="66" charset="0"/>
              </a:rPr>
              <a:t>th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order bits of the number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and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B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respectively.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n-1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is the carry generated from the addition of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(n-1)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the order bits</a:t>
            </a:r>
          </a:p>
        </p:txBody>
      </p:sp>
    </p:spTree>
  </p:cSld>
  <p:clrMapOvr>
    <a:masterClrMapping/>
  </p:clrMapOvr>
  <p:timing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2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2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2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24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2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4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33400" y="1219200"/>
            <a:ext cx="8382000" cy="48577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2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2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2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2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3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31" name=""/>
          <p:cNvSpPr txBox="1"/>
          <p:nvPr/>
        </p:nvSpPr>
        <p:spPr>
          <a:xfrm rot="0">
            <a:off x="381000" y="1219200"/>
            <a:ext cx="8229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Another method for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implementing Boolean function </a:t>
            </a:r>
            <a:r>
              <a:rPr b="0" sz="2100">
                <a:latin typeface="Comic Sans MS" pitchFamily="66" charset="0"/>
              </a:rPr>
              <a:t>is using multiplexer</a:t>
            </a:r>
          </a:p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For doing that assume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Boolean function has n variables</a:t>
            </a:r>
            <a:r>
              <a:rPr b="0" sz="2100">
                <a:latin typeface="Comic Sans MS" pitchFamily="66" charset="0"/>
              </a:rPr>
              <a:t>. We have to use multiplexer with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n-1 selection lines </a:t>
            </a:r>
            <a:r>
              <a:rPr b="0" sz="2100">
                <a:latin typeface="Comic Sans MS" pitchFamily="66" charset="0"/>
              </a:rPr>
              <a:t>and </a:t>
            </a:r>
          </a:p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1- first n-1 variables </a:t>
            </a:r>
            <a:r>
              <a:rPr b="0" sz="2100">
                <a:latin typeface="Comic Sans MS" pitchFamily="66" charset="0"/>
              </a:rPr>
              <a:t>of function is used for data input</a:t>
            </a:r>
          </a:p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2- the remaining single variable </a:t>
            </a:r>
            <a:r>
              <a:rPr b="0" sz="2100">
                <a:latin typeface="Comic Sans MS" pitchFamily="66" charset="0"/>
              </a:rPr>
              <a:t>(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named z </a:t>
            </a:r>
            <a:r>
              <a:rPr b="0" sz="2100">
                <a:latin typeface="Comic Sans MS" pitchFamily="66" charset="0"/>
              </a:rPr>
              <a:t>)is used for data input. </a:t>
            </a:r>
          </a:p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Each data input can be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z, z’, 1 or 0. </a:t>
            </a:r>
            <a:r>
              <a:rPr b="0" sz="2100">
                <a:latin typeface="Comic Sans MS" pitchFamily="66" charset="0"/>
              </a:rPr>
              <a:t>From truth table we have to find the relation of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F and z </a:t>
            </a:r>
            <a:r>
              <a:rPr b="0" sz="2100">
                <a:latin typeface="Comic Sans MS" pitchFamily="66" charset="0"/>
              </a:rPr>
              <a:t>to be able to design input lines. </a:t>
            </a:r>
          </a:p>
        </p:txBody>
      </p:sp>
    </p:spTree>
  </p:cSld>
  <p:clrMapOvr>
    <a:masterClrMapping/>
  </p:clrMapOvr>
  <p:timing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3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3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3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3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3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37" name=""/>
          <p:cNvSpPr txBox="1"/>
          <p:nvPr/>
        </p:nvSpPr>
        <p:spPr>
          <a:xfrm rot="0">
            <a:off x="304800" y="1066800"/>
            <a:ext cx="8229600" cy="10668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Example.1. </a:t>
            </a:r>
            <a:r>
              <a:rPr b="0" sz="2100">
                <a:latin typeface="Comic Sans MS" pitchFamily="66" charset="0"/>
              </a:rPr>
              <a:t>: f(A,B,C,D) = ∑(1,3,4,11,12,13,14,15)</a:t>
            </a:r>
          </a:p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 </a:t>
            </a:r>
          </a:p>
        </p:txBody>
      </p:sp>
      <p:pic>
        <p:nvPicPr>
          <p:cNvPr id="209724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838200" y="2286000"/>
            <a:ext cx="7772400" cy="394811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3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3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0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1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2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43" name=""/>
          <p:cNvSpPr txBox="1"/>
          <p:nvPr/>
        </p:nvSpPr>
        <p:spPr>
          <a:xfrm rot="0">
            <a:off x="381000" y="1066800"/>
            <a:ext cx="8229600" cy="16002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Example.2.</a:t>
            </a:r>
            <a:r>
              <a:rPr b="0" sz="2100">
                <a:latin typeface="Comic Sans MS" pitchFamily="66" charset="0"/>
              </a:rPr>
              <a:t>: Implement the logic function in  truth table below by using 74LS151 8-input data selector/multiplexer. Compare this method with a discrete logic gate ?</a:t>
            </a:r>
          </a:p>
        </p:txBody>
      </p:sp>
      <p:pic>
        <p:nvPicPr>
          <p:cNvPr id="209725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00200" y="2824162"/>
            <a:ext cx="5916612" cy="35004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4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4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4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49" name=""/>
          <p:cNvSpPr txBox="1"/>
          <p:nvPr/>
        </p:nvSpPr>
        <p:spPr>
          <a:xfrm rot="0">
            <a:off x="381000" y="1066800"/>
            <a:ext cx="8229600" cy="16002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609600" lvl="0" marL="6096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</p:txBody>
      </p:sp>
      <p:pic>
        <p:nvPicPr>
          <p:cNvPr id="209725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1676400"/>
            <a:ext cx="8281987" cy="47244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5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5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5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5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5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Demultiplexer</a:t>
            </a:r>
          </a:p>
        </p:txBody>
      </p:sp>
      <p:sp>
        <p:nvSpPr>
          <p:cNvPr id="1049855" name=""/>
          <p:cNvSpPr/>
          <p:nvPr/>
        </p:nvSpPr>
        <p:spPr>
          <a:xfrm rot="0">
            <a:off x="304800" y="1143000"/>
            <a:ext cx="8686800" cy="20320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A demultiplexer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basically reverse the multiplexing function. It takes digital information from one line and distributes it to a given number of outputs. For this reason the demultiplexer is also know as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data distributor.</a:t>
            </a:r>
          </a:p>
        </p:txBody>
      </p:sp>
      <p:pic>
        <p:nvPicPr>
          <p:cNvPr id="209725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057400" y="3124200"/>
            <a:ext cx="6438900" cy="32004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5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5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5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5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6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61" name=""/>
          <p:cNvSpPr/>
          <p:nvPr/>
        </p:nvSpPr>
        <p:spPr>
          <a:xfrm rot="0">
            <a:off x="304800" y="1143000"/>
            <a:ext cx="4572000" cy="25161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DEMUX Types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 1-to-2 (1 select line)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1-to-4 (2 select lines)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1-to-8 (3 select lines)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1-to-16 (4 select lines) </a:t>
            </a:r>
          </a:p>
        </p:txBody>
      </p:sp>
      <p:pic>
        <p:nvPicPr>
          <p:cNvPr id="209725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181600" y="2819400"/>
            <a:ext cx="3352800" cy="3048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6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6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6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6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6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Typical Application of a DEMUX</a:t>
            </a:r>
          </a:p>
        </p:txBody>
      </p:sp>
      <p:pic>
        <p:nvPicPr>
          <p:cNvPr id="20972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57200" y="1219200"/>
            <a:ext cx="7904162" cy="4648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6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6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6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70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7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72" name=""/>
          <p:cNvSpPr/>
          <p:nvPr/>
        </p:nvSpPr>
        <p:spPr>
          <a:xfrm rot="0">
            <a:off x="304800" y="1143000"/>
            <a:ext cx="8534400" cy="10620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For example for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1-to-4 De-Multiplexer (DEMUX) 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 </a:t>
            </a:r>
          </a:p>
        </p:txBody>
      </p:sp>
      <p:pic>
        <p:nvPicPr>
          <p:cNvPr id="209725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00075" y="1757362"/>
            <a:ext cx="8162925" cy="41100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5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7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109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7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75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76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77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78" name=""/>
          <p:cNvSpPr/>
          <p:nvPr/>
        </p:nvSpPr>
        <p:spPr>
          <a:xfrm rot="0">
            <a:off x="304800" y="1143000"/>
            <a:ext cx="8534400" cy="49403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Example.1.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The serial data-input wave form(data in) and data-select inputs (So and S</a:t>
            </a:r>
            <a:r>
              <a:rPr b="0" sz="1400">
                <a:solidFill>
                  <a:schemeClr val="dk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) are as shown below. Determine the data-output waveforms for the 1-to-4 demultiplexer ?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Solution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</a:t>
            </a:r>
          </a:p>
        </p:txBody>
      </p:sp>
      <p:pic>
        <p:nvPicPr>
          <p:cNvPr id="209725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76400" y="2819400"/>
            <a:ext cx="4953000" cy="1957387"/>
          </a:xfrm>
          <a:prstGeom prst="rect"/>
          <a:noFill/>
          <a:ln>
            <a:noFill/>
          </a:ln>
        </p:spPr>
      </p:pic>
      <p:pic>
        <p:nvPicPr>
          <p:cNvPr id="209725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2057400" y="5029200"/>
            <a:ext cx="4343400" cy="12954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4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4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49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50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51" name=""/>
          <p:cNvSpPr/>
          <p:nvPr/>
        </p:nvSpPr>
        <p:spPr>
          <a:xfrm rot="0">
            <a:off x="381000" y="457200"/>
            <a:ext cx="7239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Cont,d..</a:t>
            </a:r>
          </a:p>
        </p:txBody>
      </p:sp>
      <p:sp>
        <p:nvSpPr>
          <p:cNvPr id="1048652" name=""/>
          <p:cNvSpPr/>
          <p:nvPr/>
        </p:nvSpPr>
        <p:spPr>
          <a:xfrm rot="0">
            <a:off x="228600" y="1219200"/>
            <a:ext cx="8763000" cy="10620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altLang="en-US" b="0" sz="2100" lang="zh-CN"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truth table of full-adder and the k-map for simplification of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outputs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are given below</a:t>
            </a:r>
          </a:p>
        </p:txBody>
      </p:sp>
      <p:pic>
        <p:nvPicPr>
          <p:cNvPr id="209715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19200" y="2286000"/>
            <a:ext cx="3676650" cy="3952875"/>
          </a:xfrm>
          <a:prstGeom prst="rect"/>
          <a:noFill/>
          <a:ln>
            <a:noFill/>
          </a:ln>
        </p:spPr>
      </p:pic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410200" y="3200400"/>
            <a:ext cx="3486150" cy="20097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5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5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55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56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57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658" name=""/>
          <p:cNvSpPr txBox="1"/>
          <p:nvPr/>
        </p:nvSpPr>
        <p:spPr>
          <a:xfrm rot="0">
            <a:off x="381000" y="3735387"/>
            <a:ext cx="8534400" cy="13700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This implementation uses the following Boolean expressions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1900">
              <a:solidFill>
                <a:schemeClr val="lt2"/>
              </a:solidFill>
              <a:latin typeface="Comic Sans MS" pitchFamily="66" charset="0"/>
              <a:ea typeface="Times New Roman" pitchFamily="18" charset="0"/>
            </a:endParaRPr>
          </a:p>
        </p:txBody>
      </p:sp>
      <p:pic>
        <p:nvPicPr>
          <p:cNvPr id="209716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0" y="1293812"/>
            <a:ext cx="6629400" cy="22113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5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6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1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2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3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Cont’d...</a:t>
            </a:r>
          </a:p>
        </p:txBody>
      </p:sp>
      <p:sp>
        <p:nvSpPr>
          <p:cNvPr id="1048664" name=""/>
          <p:cNvSpPr txBox="1"/>
          <p:nvPr/>
        </p:nvSpPr>
        <p:spPr>
          <a:xfrm rot="0">
            <a:off x="304800" y="1371600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The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S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output from the second half-adder is the exclusive-OR of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n-1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and the output of the first half-adder, giving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Carry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 </a:t>
            </a:r>
          </a:p>
        </p:txBody>
      </p:sp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28775" y="2667000"/>
            <a:ext cx="4314825" cy="29908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6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6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7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8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69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Cont’d...</a:t>
            </a:r>
          </a:p>
        </p:txBody>
      </p:sp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52400" y="1447800"/>
            <a:ext cx="8515350" cy="4038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7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2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3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4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Full-adder from half-adders</a:t>
            </a:r>
          </a:p>
        </p:txBody>
      </p:sp>
      <p:pic>
        <p:nvPicPr>
          <p:cNvPr id="209716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33400" y="1371600"/>
            <a:ext cx="7548562" cy="4876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7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7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7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8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79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Parallel adder</a:t>
            </a:r>
          </a:p>
        </p:txBody>
      </p:sp>
      <p:sp>
        <p:nvSpPr>
          <p:cNvPr id="1048680" name=""/>
          <p:cNvSpPr txBox="1"/>
          <p:nvPr/>
        </p:nvSpPr>
        <p:spPr>
          <a:xfrm rot="0">
            <a:off x="381000" y="1373187"/>
            <a:ext cx="8534400" cy="25130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Two or more full-adders are connected to form parallel binary adders.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b="0" sz="10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The carry output signal from one stage propagates to the carry input of the next stage 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 </a:t>
            </a:r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371600" y="3581400"/>
            <a:ext cx="5638800" cy="2590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8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8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83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84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85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Cont,d..</a:t>
            </a:r>
          </a:p>
        </p:txBody>
      </p:sp>
      <p:sp>
        <p:nvSpPr>
          <p:cNvPr id="1048686" name=""/>
          <p:cNvSpPr txBox="1"/>
          <p:nvPr/>
        </p:nvSpPr>
        <p:spPr>
          <a:xfrm rot="0">
            <a:off x="381000" y="1373187"/>
            <a:ext cx="8534400" cy="25130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Example.1:-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Determine the sum generated by the 3-bit parallel adder and show the intermediate carriers when the binary number 101 and 011 are being added ?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Solution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 </a:t>
            </a:r>
          </a:p>
        </p:txBody>
      </p:sp>
      <p:pic>
        <p:nvPicPr>
          <p:cNvPr id="209716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981200" y="3381375"/>
            <a:ext cx="6019800" cy="28670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8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8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89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90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91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A 4-bit parallel binary adder</a:t>
            </a:r>
          </a:p>
        </p:txBody>
      </p:sp>
      <p:pic>
        <p:nvPicPr>
          <p:cNvPr id="209716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52400" y="1295400"/>
            <a:ext cx="8915400" cy="3200400"/>
          </a:xfrm>
          <a:prstGeom prst="rect"/>
          <a:noFill/>
          <a:ln>
            <a:noFill/>
          </a:ln>
        </p:spPr>
      </p:pic>
      <p:sp>
        <p:nvSpPr>
          <p:cNvPr id="1048692" name=""/>
          <p:cNvSpPr txBox="1"/>
          <p:nvPr/>
        </p:nvSpPr>
        <p:spPr>
          <a:xfrm rot="0">
            <a:off x="381000" y="4572000"/>
            <a:ext cx="8534400" cy="17526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Exercise 1:-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Show how adders can be connected to form an 8-bit parallel adder, and show the output bits for the following input binary numbers ?  10111001 and 10011110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 </a:t>
            </a:r>
          </a:p>
        </p:txBody>
      </p:sp>
    </p:spTree>
  </p:cSld>
  <p:clrMapOvr>
    <a:masterClrMapping/>
  </p:clrMapOvr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19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9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95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96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97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Subtractors</a:t>
            </a:r>
          </a:p>
        </p:txBody>
      </p:sp>
      <p:sp>
        <p:nvSpPr>
          <p:cNvPr id="1048698" name=""/>
          <p:cNvSpPr txBox="1"/>
          <p:nvPr/>
        </p:nvSpPr>
        <p:spPr>
          <a:xfrm rot="0">
            <a:off x="381000" y="1219200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Half-Subtractor:-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a logical circuit for the subtraction of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B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from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A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, where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A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B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are 1-bit numbers is referred to as a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half-Subtractor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The truth table of half-Subtractor is :-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Here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A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B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are two inputs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D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(difference)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C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(borrow) are the two outputs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 </a:t>
            </a: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362200" y="3505200"/>
            <a:ext cx="2514600" cy="18478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08" name=""/>
          <p:cNvSpPr txBox="1"/>
          <p:nvPr/>
        </p:nvSpPr>
        <p:spPr>
          <a:xfrm rot="0">
            <a:off x="228600" y="1233487"/>
            <a:ext cx="5288280" cy="527875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r>
              <a:rPr altLang="zh-TW" sz="2800" i="1" lang="en-US" u="sng">
                <a:solidFill>
                  <a:schemeClr val="hlink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typeface="Times New Roman" pitchFamily="18" charset="0"/>
                <a:ea typeface="PMingLiU" pitchFamily="18" charset="-120"/>
              </a:rPr>
              <a:t>Topics discussed in this section:</a:t>
            </a:r>
          </a:p>
        </p:txBody>
      </p:sp>
      <p:sp>
        <p:nvSpPr>
          <p:cNvPr id="1048609" name=""/>
          <p:cNvSpPr/>
          <p:nvPr/>
        </p:nvSpPr>
        <p:spPr>
          <a:xfrm rot="0">
            <a:off x="0" y="0"/>
            <a:ext cx="9144000" cy="990600"/>
          </a:xfrm>
          <a:prstGeom prst="rect"/>
          <a:solidFill>
            <a:srgbClr val="33CCFF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anchor="ctr" bIns="45720" lIns="91440" rIns="91440" tIns="45720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endParaRPr altLang="en-US" lang="zh-CN">
              <a:effectLst>
                <a:outerShdw algn="tl" blurRad="38100" dir="2700000" dist="38100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48610" name=""/>
          <p:cNvSpPr txBox="1"/>
          <p:nvPr/>
        </p:nvSpPr>
        <p:spPr>
          <a:xfrm rot="0">
            <a:off x="228600" y="228600"/>
            <a:ext cx="1630680" cy="65405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r>
              <a:rPr altLang="en-US" lang="zh-CN">
                <a:effectLst>
                  <a:outerShdw algn="tl" blurRad="38100" dir="2700000" dist="38100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>
                <a:solidFill>
                  <a:schemeClr val="lt1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611" name=""/>
          <p:cNvSpPr/>
          <p:nvPr/>
        </p:nvSpPr>
        <p:spPr>
          <a:xfrm rot="0">
            <a:off x="0" y="6096000"/>
            <a:ext cx="9144000" cy="381000"/>
          </a:xfrm>
          <a:prstGeom prst="rect"/>
          <a:solidFill>
            <a:srgbClr val="33CCFF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  <p:txBody>
          <a:bodyPr anchor="ctr" bIns="45720" lIns="91440" rIns="91440" tIns="45720" wrap="none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ctr" lvl="0"/>
            <a:endParaRPr altLang="en-US" lang="zh-CN">
              <a:effectLst>
                <a:outerShdw algn="tl" blurRad="38100" dir="2700000" dist="38100">
                  <a:srgbClr val="C0C0C0"/>
                </a:outerShdw>
              </a:effectLst>
              <a:latin typeface="Times New Roman" pitchFamily="18" charset="0"/>
            </a:endParaRPr>
          </a:p>
        </p:txBody>
      </p:sp>
      <p:sp>
        <p:nvSpPr>
          <p:cNvPr id="1048612" name=""/>
          <p:cNvSpPr/>
          <p:nvPr/>
        </p:nvSpPr>
        <p:spPr>
          <a:xfrm rot="0">
            <a:off x="152400" y="1874837"/>
            <a:ext cx="8839200" cy="6081776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 </a:t>
            </a:r>
            <a:r>
              <a:rPr altLang="en-US" b="0" sz="2100" i="1" lang="zh-CN">
                <a:latin typeface="Comic Sans MS" pitchFamily="66" charset="0"/>
              </a:rPr>
              <a:t>Introduction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 Adders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 Subtractors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 Binary code conversion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 Magnitude comparator         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Decoders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Encoders</a:t>
            </a:r>
          </a:p>
          <a:p>
            <a:pPr lvl="0">
              <a:lnSpc>
                <a:spcPct val="150000"/>
              </a:lnSpc>
            </a:pPr>
            <a:r>
              <a:rPr altLang="en-US" b="0" sz="2100" i="1" lang="zh-CN">
                <a:latin typeface="Comic Sans MS" pitchFamily="66" charset="0"/>
              </a:rPr>
              <a:t>        Multiplexers and Multiplexer tree          </a:t>
            </a:r>
          </a:p>
        </p:txBody>
      </p:sp>
    </p:spTree>
  </p:cSld>
  <p:clrMapOvr>
    <a:masterClrMapping/>
  </p:clrMapOvr>
  <p:timing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9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0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1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2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3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Cont’d...</a:t>
            </a:r>
          </a:p>
        </p:txBody>
      </p:sp>
      <p:sp>
        <p:nvSpPr>
          <p:cNvPr id="1048704" name=""/>
          <p:cNvSpPr txBox="1"/>
          <p:nvPr/>
        </p:nvSpPr>
        <p:spPr>
          <a:xfrm rot="0">
            <a:off x="381000" y="1373187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From the truth table, the logical expression for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D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C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are obtained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The logical diagram of half-Subtractor using gates is shown below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1900">
              <a:solidFill>
                <a:schemeClr val="dk2"/>
              </a:solidFill>
              <a:latin typeface="Comic Sans MS" pitchFamily="66" charset="0"/>
              <a:ea typeface="Times New Roman" pitchFamily="18" charset="0"/>
            </a:endParaRPr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133600" y="4198937"/>
            <a:ext cx="4800600" cy="1820862"/>
          </a:xfrm>
          <a:prstGeom prst="rect"/>
          <a:noFill/>
          <a:ln>
            <a:noFill/>
          </a:ln>
        </p:spPr>
      </p:pic>
      <p:pic>
        <p:nvPicPr>
          <p:cNvPr id="2097169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2743200" y="2209800"/>
            <a:ext cx="4575175" cy="10001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0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0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7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8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09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710" name=""/>
          <p:cNvSpPr txBox="1"/>
          <p:nvPr/>
        </p:nvSpPr>
        <p:spPr>
          <a:xfrm rot="0">
            <a:off x="381000" y="1373187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Full-Subtractor:- Just like a full-adder we require a full-Subtractor for performing multi bit subtraction , 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A full-Subtractor will have three inputs,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A</a:t>
            </a:r>
            <a:r>
              <a:rPr altLang="en-US" b="0" sz="12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,B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and 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n-1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(borrow from the previous stage) and two out puts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D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(difference)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C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n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(borrow).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The truth table of Full-subtractor is :- 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 </a:t>
            </a:r>
          </a:p>
        </p:txBody>
      </p:sp>
    </p:spTree>
  </p:cSld>
  <p:clrMapOvr>
    <a:masterClrMapping/>
  </p:clrMapOvr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1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1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13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14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15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graphicFrame>
        <p:nvGraphicFramePr>
          <p:cNvPr id="4194304" name=""/>
          <p:cNvGraphicFramePr>
            <a:graphicFrameLocks/>
          </p:cNvGraphicFramePr>
          <p:nvPr/>
        </p:nvGraphicFramePr>
        <p:xfrm rot="0">
          <a:off x="1295400" y="2362200"/>
          <a:ext cx="6096000" cy="3749675"/>
        </p:xfrm>
        <a:graphic>
          <a:graphicData uri="http://schemas.openxmlformats.org/drawingml/2006/table">
            <a:tbl>
              <a:tblPr/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1475">
                <a:tc gridSpan="3">
                  <a:txBody>
                    <a:bodyPr/>
                    <a:p>
                      <a:pPr algn="ctr" eaLnBrk="1" hangingPunct="1" latinLnBrk="1" lvl="0"/>
                      <a:r>
                        <a:rPr altLang="en-US" b="1" sz="1800" lang="zh-CN">
                          <a:solidFill>
                            <a:schemeClr val="lt2"/>
                          </a:solidFill>
                          <a:latin typeface="Comic Sans MS" pitchFamily="66" charset="0"/>
                        </a:rPr>
                        <a:t>   Inputs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2">
                  <a:txBody>
                    <a:bodyPr/>
                    <a:p>
                      <a:pPr algn="ctr" eaLnBrk="1" hangingPunct="1" latinLnBrk="1" lvl="0"/>
                      <a:r>
                        <a:rPr altLang="en-US" b="1" sz="1800" lang="zh-CN">
                          <a:solidFill>
                            <a:schemeClr val="lt2"/>
                          </a:solidFill>
                          <a:latin typeface="Comic Sans MS" pitchFamily="66" charset="0"/>
                        </a:rPr>
                        <a:t>   Outputs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41116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A</a:t>
                      </a:r>
                      <a:r>
                        <a:rPr altLang="en-US" b="0" sz="10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n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B</a:t>
                      </a:r>
                      <a:r>
                        <a:rPr altLang="en-US" b="0" sz="10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n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21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C</a:t>
                      </a:r>
                      <a:r>
                        <a:rPr altLang="en-US" b="0" sz="10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n1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D</a:t>
                      </a:r>
                      <a:r>
                        <a:rPr altLang="en-US" b="0" sz="10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n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C</a:t>
                      </a:r>
                      <a:r>
                        <a:rPr altLang="en-US" b="0" sz="1000" lang="zh-CN">
                          <a:solidFill>
                            <a:schemeClr val="lt2"/>
                          </a:solidFill>
                          <a:latin typeface="Comic Sans MS" pitchFamily="66" charset="0"/>
                          <a:ea typeface="Times New Roman" pitchFamily="18" charset="0"/>
                        </a:rPr>
                        <a:t>n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  <p:sp>
        <p:nvSpPr>
          <p:cNvPr id="1048780" name=""/>
          <p:cNvSpPr/>
          <p:nvPr/>
        </p:nvSpPr>
        <p:spPr>
          <a:xfrm rot="0">
            <a:off x="228600" y="1219200"/>
            <a:ext cx="8915400" cy="10160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altLang="en-US" b="0" sz="2100" lang="zh-CN">
                <a:latin typeface="Comic Sans MS" pitchFamily="66" charset="0"/>
              </a:rPr>
              <a:t> </a:t>
            </a:r>
            <a:r>
              <a:rPr b="0" sz="1900">
                <a:solidFill>
                  <a:schemeClr val="dk2"/>
                </a:solidFill>
                <a:latin typeface="Comic Sans MS" pitchFamily="66" charset="0"/>
              </a:rPr>
              <a:t>The truth table of full-Subtractor and the k-map for simplification of</a:t>
            </a:r>
          </a:p>
          <a:p>
            <a:pPr lvl="0">
              <a:lnSpc>
                <a:spcPct val="150000"/>
              </a:lnSpc>
            </a:pPr>
            <a:r>
              <a:rPr b="0" sz="1900">
                <a:solidFill>
                  <a:schemeClr val="dk2"/>
                </a:solidFill>
                <a:latin typeface="Comic Sans MS" pitchFamily="66" charset="0"/>
              </a:rPr>
              <a:t>    outputs </a:t>
            </a:r>
            <a:r>
              <a:rPr b="0" sz="1900">
                <a:solidFill>
                  <a:schemeClr val="lt2"/>
                </a:solidFill>
                <a:latin typeface="Comic Sans MS" pitchFamily="66" charset="0"/>
              </a:rPr>
              <a:t>Dn</a:t>
            </a:r>
            <a:r>
              <a:rPr b="0" sz="1900">
                <a:solidFill>
                  <a:schemeClr val="dk2"/>
                </a:solidFill>
                <a:latin typeface="Comic Sans MS" pitchFamily="66" charset="0"/>
              </a:rPr>
              <a:t> and </a:t>
            </a:r>
            <a:r>
              <a:rPr b="0" sz="1900">
                <a:solidFill>
                  <a:schemeClr val="lt2"/>
                </a:solidFill>
                <a:latin typeface="Comic Sans MS" pitchFamily="66" charset="0"/>
              </a:rPr>
              <a:t>Cn</a:t>
            </a:r>
            <a:r>
              <a:rPr b="0" sz="1900">
                <a:solidFill>
                  <a:schemeClr val="dk2"/>
                </a:solidFill>
                <a:latin typeface="Comic Sans MS" pitchFamily="66" charset="0"/>
              </a:rPr>
              <a:t> are given below</a:t>
            </a:r>
          </a:p>
        </p:txBody>
      </p:sp>
    </p:spTree>
  </p:cSld>
  <p:clrMapOvr>
    <a:masterClrMapping/>
  </p:clrMapOvr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8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8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83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84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85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786" name=""/>
          <p:cNvSpPr txBox="1"/>
          <p:nvPr/>
        </p:nvSpPr>
        <p:spPr>
          <a:xfrm rot="0">
            <a:off x="381000" y="3735387"/>
            <a:ext cx="8534400" cy="13700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This implementation uses the following Boolean expressions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1900">
              <a:solidFill>
                <a:schemeClr val="lt2"/>
              </a:solidFill>
              <a:latin typeface="Comic Sans MS" pitchFamily="66" charset="0"/>
              <a:ea typeface="Times New Roman" pitchFamily="18" charset="0"/>
            </a:endParaRPr>
          </a:p>
        </p:txBody>
      </p:sp>
      <p:pic>
        <p:nvPicPr>
          <p:cNvPr id="209717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90600" y="1431925"/>
            <a:ext cx="6934200" cy="2501900"/>
          </a:xfrm>
          <a:prstGeom prst="rect"/>
          <a:noFill/>
          <a:ln>
            <a:noFill/>
          </a:ln>
        </p:spPr>
      </p:pic>
      <p:pic>
        <p:nvPicPr>
          <p:cNvPr id="2097171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1905000" y="4495800"/>
            <a:ext cx="5153025" cy="1752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8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8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89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90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91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792" name=""/>
          <p:cNvSpPr txBox="1"/>
          <p:nvPr/>
        </p:nvSpPr>
        <p:spPr>
          <a:xfrm rot="0">
            <a:off x="381000" y="1373187"/>
            <a:ext cx="8534400" cy="5318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The full – Subtractor logic  Circuit diagram</a:t>
            </a:r>
          </a:p>
        </p:txBody>
      </p:sp>
      <p:pic>
        <p:nvPicPr>
          <p:cNvPr id="209717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2209800"/>
            <a:ext cx="8401050" cy="30194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9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79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95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96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797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spcBef>
                <a:spcPct val="50000"/>
              </a:spcBef>
            </a:pPr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Binary Subtractor using 2’s complement</a:t>
            </a:r>
          </a:p>
        </p:txBody>
      </p:sp>
      <p:sp>
        <p:nvSpPr>
          <p:cNvPr id="1048798" name=""/>
          <p:cNvSpPr txBox="1"/>
          <p:nvPr/>
        </p:nvSpPr>
        <p:spPr>
          <a:xfrm rot="0">
            <a:off x="381000" y="1447800"/>
            <a:ext cx="8229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 Subtrcation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 – B </a:t>
            </a:r>
            <a:r>
              <a:rPr b="0" sz="2100">
                <a:latin typeface="Comic Sans MS" pitchFamily="66" charset="0"/>
              </a:rPr>
              <a:t>can be done by taking the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2’s complement of B</a:t>
            </a:r>
            <a:r>
              <a:rPr b="0" sz="2100">
                <a:latin typeface="Comic Sans MS" pitchFamily="66" charset="0"/>
              </a:rPr>
              <a:t> and adding it to A because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A- B = A + (-B) = A+2’sB.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It means if we use the inverters to make 1’s complement of B (connecting each Bi to an inverter) and then add 1 to the least significant bit (by setting carry C</a:t>
            </a:r>
            <a:r>
              <a:rPr b="0" sz="1200">
                <a:latin typeface="Comic Sans MS" pitchFamily="66" charset="0"/>
              </a:rPr>
              <a:t>0</a:t>
            </a:r>
            <a:r>
              <a:rPr b="0" sz="2100">
                <a:latin typeface="Comic Sans MS" pitchFamily="66" charset="0"/>
              </a:rPr>
              <a:t> to 1) of  binary adder, then we can make a binary subtractor.</a:t>
            </a:r>
          </a:p>
        </p:txBody>
      </p:sp>
    </p:spTree>
  </p:cSld>
  <p:clrMapOvr>
    <a:masterClrMapping/>
  </p:clrMapOvr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79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80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1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2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3" name=""/>
          <p:cNvSpPr/>
          <p:nvPr/>
        </p:nvSpPr>
        <p:spPr>
          <a:xfrm rot="0">
            <a:off x="381000" y="457200"/>
            <a:ext cx="86106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4 bit 2’s complement Subtractor</a:t>
            </a:r>
          </a:p>
        </p:txBody>
      </p:sp>
      <p:pic>
        <p:nvPicPr>
          <p:cNvPr id="209717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" y="1524000"/>
            <a:ext cx="8991600" cy="41624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5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0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80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6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7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08" name=""/>
          <p:cNvSpPr/>
          <p:nvPr/>
        </p:nvSpPr>
        <p:spPr>
          <a:xfrm rot="0">
            <a:off x="304800" y="388937"/>
            <a:ext cx="86106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Binary Conversion</a:t>
            </a:r>
          </a:p>
        </p:txBody>
      </p:sp>
      <p:sp>
        <p:nvSpPr>
          <p:cNvPr id="1048809" name=""/>
          <p:cNvSpPr txBox="1"/>
          <p:nvPr/>
        </p:nvSpPr>
        <p:spPr>
          <a:xfrm rot="0">
            <a:off x="381000" y="1295400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b="0" sz="1000" lang="zh-CN"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The availability of a large variety of codes for the same discrete elements of information results in the use of different codes by different digital systems.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It is sometimes necessary to use the output of one system as input to another , at this condition a conversion circuit is inserted between the two systems, if each uses different codes for the same information.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Thus a code converter is a circuit that makes the two systems compatible even though each system uses a different binary code.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1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81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12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13" name=""/>
          <p:cNvSpPr/>
          <p:nvPr/>
        </p:nvSpPr>
        <p:spPr>
          <a:xfrm rot="0">
            <a:off x="152400" y="1295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14" name=""/>
          <p:cNvSpPr/>
          <p:nvPr/>
        </p:nvSpPr>
        <p:spPr>
          <a:xfrm rot="0">
            <a:off x="304800" y="558800"/>
            <a:ext cx="86106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815" name=""/>
          <p:cNvSpPr txBox="1"/>
          <p:nvPr/>
        </p:nvSpPr>
        <p:spPr>
          <a:xfrm rot="0">
            <a:off x="381000" y="1373187"/>
            <a:ext cx="8534400" cy="50276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The design procedure of code converters will be illustrated by means of a specific examples:-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AutoNum type="arabicPeriod" startAt="1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Binary to Gray code converter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truth table of a 4-bit binary to gray code converter is given below:-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</p:txBody>
      </p:sp>
      <p:graphicFrame>
        <p:nvGraphicFramePr>
          <p:cNvPr id="4194305" name=""/>
          <p:cNvGraphicFramePr>
            <a:graphicFrameLocks/>
          </p:cNvGraphicFramePr>
          <p:nvPr/>
        </p:nvGraphicFramePr>
        <p:xfrm rot="0">
          <a:off x="2209800" y="4038600"/>
          <a:ext cx="6096000" cy="2265362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11162"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 Binary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Gray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87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29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87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76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77" name=""/>
          <p:cNvSpPr/>
          <p:nvPr/>
        </p:nvSpPr>
        <p:spPr>
          <a:xfrm rot="0">
            <a:off x="152400" y="9144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878" name=""/>
          <p:cNvSpPr/>
          <p:nvPr/>
        </p:nvSpPr>
        <p:spPr>
          <a:xfrm rot="0">
            <a:off x="685800" y="381000"/>
            <a:ext cx="7239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graphicFrame>
        <p:nvGraphicFramePr>
          <p:cNvPr id="4194306" name=""/>
          <p:cNvGraphicFramePr>
            <a:graphicFrameLocks/>
          </p:cNvGraphicFramePr>
          <p:nvPr/>
        </p:nvGraphicFramePr>
        <p:xfrm rot="0">
          <a:off x="838200" y="1066800"/>
          <a:ext cx="6096000" cy="5232400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11162"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 Binary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Gray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9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592" name=""/>
          <p:cNvSpPr txBox="1"/>
          <p:nvPr/>
        </p:nvSpPr>
        <p:spPr>
          <a:xfrm rot="0">
            <a:off x="228600" y="330200"/>
            <a:ext cx="2481580" cy="65405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effectLst>
                  <a:outerShdw algn="tl" blurRad="38100" dir="2700000" dist="38100">
                    <a:srgbClr val="C0C0C0"/>
                  </a:outerShdw>
                </a:effectLst>
                <a:latin typeface="Comic Sans MS" pitchFamily="66" charset="0"/>
              </a:rPr>
              <a:t> </a:t>
            </a:r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Introduction</a:t>
            </a:r>
          </a:p>
        </p:txBody>
      </p:sp>
      <p:sp>
        <p:nvSpPr>
          <p:cNvPr id="1048593" name=""/>
          <p:cNvSpPr txBox="1"/>
          <p:nvPr/>
        </p:nvSpPr>
        <p:spPr>
          <a:xfrm rot="0">
            <a:off x="8229600" y="6400800"/>
            <a:ext cx="233680" cy="369475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endParaRPr altLang="en-US" sz="1800" lang="zh-CN">
              <a:latin typeface="Times New Roman" pitchFamily="18" charset="0"/>
            </a:endParaRPr>
          </a:p>
        </p:txBody>
      </p:sp>
      <p:sp>
        <p:nvSpPr>
          <p:cNvPr id="1048594" name=""/>
          <p:cNvSpPr/>
          <p:nvPr/>
        </p:nvSpPr>
        <p:spPr>
          <a:xfrm rot="0">
            <a:off x="152400" y="1524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95" name=""/>
          <p:cNvSpPr/>
          <p:nvPr/>
        </p:nvSpPr>
        <p:spPr>
          <a:xfrm rot="0">
            <a:off x="-12937384" y="-1863607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96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97" name=""/>
          <p:cNvSpPr txBox="1"/>
          <p:nvPr/>
        </p:nvSpPr>
        <p:spPr>
          <a:xfrm rot="0">
            <a:off x="304800" y="914400"/>
            <a:ext cx="8610600" cy="5195887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  <a:ea typeface="Times New Roman" pitchFamily="18" charset="0"/>
              </a:rPr>
              <a:t>Basically the digital Circuits are divided in to two broad categories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Combinational Circuits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125000"/>
              <a:buFont typeface="Wingdings" pitchFamily="2" charset="2"/>
              <a:buChar char="n"/>
            </a:pPr>
            <a:r>
              <a:rPr b="0" sz="1000"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Sequential Circuits</a:t>
            </a:r>
          </a:p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§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A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Combinational circuits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consists of logical gates whose output at any time are depending on the present combination of inputs.</a:t>
            </a:r>
          </a:p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§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A block diagram of a combinational circuit is as shown below</a:t>
            </a:r>
            <a:r>
              <a:rPr sz="2000">
                <a:latin typeface="Tahoma" pitchFamily="34" charset="0"/>
                <a:ea typeface="Times New Roman" pitchFamily="18" charset="0"/>
              </a:rPr>
              <a:t>  </a:t>
            </a:r>
            <a:br/>
            <a:endParaRPr sz="2000">
              <a:latin typeface="Tahoma" pitchFamily="34" charset="0"/>
              <a:ea typeface="Times New Roman" pitchFamily="18" charset="0"/>
            </a:endParaRPr>
          </a:p>
        </p:txBody>
      </p:sp>
      <p:pic>
        <p:nvPicPr>
          <p:cNvPr id="209715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813712" y="5265688"/>
            <a:ext cx="6368138" cy="126808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0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010" name=""/>
          <p:cNvSpPr/>
          <p:nvPr/>
        </p:nvSpPr>
        <p:spPr>
          <a:xfrm rot="0">
            <a:off x="152400" y="228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11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12" name=""/>
          <p:cNvSpPr txBox="1"/>
          <p:nvPr/>
        </p:nvSpPr>
        <p:spPr>
          <a:xfrm rot="0">
            <a:off x="304800" y="4572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013" name=""/>
          <p:cNvSpPr/>
          <p:nvPr/>
        </p:nvSpPr>
        <p:spPr>
          <a:xfrm rot="0">
            <a:off x="1524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pic>
        <p:nvPicPr>
          <p:cNvPr id="209717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1219200"/>
            <a:ext cx="8686800" cy="2743200"/>
          </a:xfrm>
          <a:prstGeom prst="rect"/>
          <a:noFill/>
          <a:ln>
            <a:noFill/>
          </a:ln>
        </p:spPr>
      </p:pic>
      <p:pic>
        <p:nvPicPr>
          <p:cNvPr id="2097175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381000" y="3810000"/>
            <a:ext cx="8401050" cy="25431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6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1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01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18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19" name=""/>
          <p:cNvSpPr txBox="1"/>
          <p:nvPr/>
        </p:nvSpPr>
        <p:spPr>
          <a:xfrm rot="0">
            <a:off x="304800" y="4572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020" name=""/>
          <p:cNvSpPr/>
          <p:nvPr/>
        </p:nvSpPr>
        <p:spPr>
          <a:xfrm rot="0">
            <a:off x="152400" y="62484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21" name=""/>
          <p:cNvSpPr txBox="1"/>
          <p:nvPr/>
        </p:nvSpPr>
        <p:spPr>
          <a:xfrm rot="0">
            <a:off x="228600" y="1143000"/>
            <a:ext cx="8534400" cy="13700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r>
              <a:rPr altLang="en-US" sz="10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This implementation uses the following Boolean expressions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1900">
              <a:solidFill>
                <a:schemeClr val="lt2"/>
              </a:solidFill>
              <a:latin typeface="Comic Sans MS" pitchFamily="66" charset="0"/>
              <a:ea typeface="Times New Roman" pitchFamily="18" charset="0"/>
            </a:endParaRPr>
          </a:p>
        </p:txBody>
      </p:sp>
      <p:pic>
        <p:nvPicPr>
          <p:cNvPr id="209717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66800" y="1905000"/>
            <a:ext cx="1828800" cy="1905000"/>
          </a:xfrm>
          <a:prstGeom prst="rect"/>
          <a:noFill/>
          <a:ln>
            <a:noFill/>
          </a:ln>
        </p:spPr>
      </p:pic>
      <p:pic>
        <p:nvPicPr>
          <p:cNvPr id="209717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3416300" y="2141537"/>
            <a:ext cx="5499100" cy="39544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2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02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26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27" name=""/>
          <p:cNvSpPr txBox="1"/>
          <p:nvPr/>
        </p:nvSpPr>
        <p:spPr>
          <a:xfrm rot="0">
            <a:off x="304800" y="4572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028" name=""/>
          <p:cNvSpPr/>
          <p:nvPr/>
        </p:nvSpPr>
        <p:spPr>
          <a:xfrm rot="0">
            <a:off x="152400" y="62484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29" name=""/>
          <p:cNvSpPr/>
          <p:nvPr/>
        </p:nvSpPr>
        <p:spPr>
          <a:xfrm rot="0">
            <a:off x="228600" y="1406525"/>
            <a:ext cx="8458200" cy="18700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457200" latinLnBrk="1" lvl="0" marL="4572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2. Gray to Binary code converter</a:t>
            </a:r>
          </a:p>
          <a:p>
            <a:pPr algn="just" eaLnBrk="1" hangingPunct="1" indent="-457200" latinLnBrk="1" lvl="0" marL="4572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truth table of a 4-bit Gray to binary code converter is given</a:t>
            </a:r>
          </a:p>
          <a:p>
            <a:pPr algn="just" eaLnBrk="1" hangingPunct="1" indent="-457200" latinLnBrk="1" lvl="0" marL="4572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below:-</a:t>
            </a:r>
          </a:p>
        </p:txBody>
      </p:sp>
      <p:graphicFrame>
        <p:nvGraphicFramePr>
          <p:cNvPr id="4194307" name=""/>
          <p:cNvGraphicFramePr>
            <a:graphicFrameLocks/>
          </p:cNvGraphicFramePr>
          <p:nvPr/>
        </p:nvGraphicFramePr>
        <p:xfrm rot="0">
          <a:off x="1524000" y="3297237"/>
          <a:ext cx="6096000" cy="2265362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11162"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Gray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 Binary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09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091" name=""/>
          <p:cNvSpPr/>
          <p:nvPr/>
        </p:nvSpPr>
        <p:spPr>
          <a:xfrm rot="0">
            <a:off x="152400" y="228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92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093" name=""/>
          <p:cNvSpPr txBox="1"/>
          <p:nvPr/>
        </p:nvSpPr>
        <p:spPr>
          <a:xfrm rot="0">
            <a:off x="304800" y="3048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094" name=""/>
          <p:cNvSpPr/>
          <p:nvPr/>
        </p:nvSpPr>
        <p:spPr>
          <a:xfrm rot="0">
            <a:off x="152400" y="6324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graphicFrame>
        <p:nvGraphicFramePr>
          <p:cNvPr id="4194308" name=""/>
          <p:cNvGraphicFramePr>
            <a:graphicFrameLocks/>
          </p:cNvGraphicFramePr>
          <p:nvPr/>
        </p:nvGraphicFramePr>
        <p:xfrm rot="0">
          <a:off x="838200" y="1066800"/>
          <a:ext cx="6096000" cy="5165725"/>
        </p:xfrm>
        <a:graphic>
          <a:graphicData uri="http://schemas.openxmlformats.org/drawingml/2006/table">
            <a:tbl>
              <a:tblPr/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411162"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Gray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4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Binary codes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36671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G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B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671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chemeClr val="dk2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671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671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6712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5125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2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28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29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30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31" name=""/>
          <p:cNvSpPr/>
          <p:nvPr/>
        </p:nvSpPr>
        <p:spPr>
          <a:xfrm rot="0">
            <a:off x="152400" y="558800"/>
            <a:ext cx="89154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7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4800" y="1455737"/>
            <a:ext cx="8534400" cy="454501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7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3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33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34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35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36" name=""/>
          <p:cNvSpPr/>
          <p:nvPr/>
        </p:nvSpPr>
        <p:spPr>
          <a:xfrm rot="0">
            <a:off x="152400" y="558800"/>
            <a:ext cx="89154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37" name=""/>
          <p:cNvSpPr txBox="1"/>
          <p:nvPr/>
        </p:nvSpPr>
        <p:spPr>
          <a:xfrm rot="0">
            <a:off x="457200" y="1219200"/>
            <a:ext cx="8229600" cy="6096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This implementation uses the following Boolean expressions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   and logic diagram</a:t>
            </a:r>
          </a:p>
        </p:txBody>
      </p:sp>
      <p:pic>
        <p:nvPicPr>
          <p:cNvPr id="209717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14400" y="2514600"/>
            <a:ext cx="7797800" cy="3505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3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39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0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1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2" name=""/>
          <p:cNvSpPr/>
          <p:nvPr/>
        </p:nvSpPr>
        <p:spPr>
          <a:xfrm rot="0">
            <a:off x="152400" y="558800"/>
            <a:ext cx="89154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43" name=""/>
          <p:cNvSpPr txBox="1"/>
          <p:nvPr/>
        </p:nvSpPr>
        <p:spPr>
          <a:xfrm rot="0">
            <a:off x="457200" y="1219200"/>
            <a:ext cx="8229600" cy="6096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  Exercise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Convert the binary number 0101 to Gray code with 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      exclusive –OR gates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2. Convert the Gray code 1011 to binary with 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  <a:ea typeface="Times New Roman" pitchFamily="18" charset="0"/>
              </a:rPr>
              <a:t>    exclusive –OR gates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Solution</a:t>
            </a:r>
          </a:p>
        </p:txBody>
      </p:sp>
      <p:pic>
        <p:nvPicPr>
          <p:cNvPr id="209718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743200" y="3810000"/>
            <a:ext cx="4314825" cy="24479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4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4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6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7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48" name=""/>
          <p:cNvSpPr txBox="1"/>
          <p:nvPr/>
        </p:nvSpPr>
        <p:spPr>
          <a:xfrm rot="0">
            <a:off x="304800" y="381000"/>
            <a:ext cx="460375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Magnitude comparator</a:t>
            </a:r>
          </a:p>
        </p:txBody>
      </p:sp>
      <p:sp>
        <p:nvSpPr>
          <p:cNvPr id="1049249" name=""/>
          <p:cNvSpPr txBox="1"/>
          <p:nvPr/>
        </p:nvSpPr>
        <p:spPr>
          <a:xfrm rot="0">
            <a:off x="212725" y="1246187"/>
            <a:ext cx="8731250" cy="11922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sz="2100" lang="zh-CN">
                <a:solidFill>
                  <a:schemeClr val="lt2"/>
                </a:solidFill>
              </a:rPr>
              <a:t> </a:t>
            </a:r>
            <a:r>
              <a:rPr altLang="en-US" sz="2400" lang="zh-CN">
                <a:solidFill>
                  <a:schemeClr val="lt2"/>
                </a:solidFill>
              </a:rPr>
              <a:t>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A magnitude comparator is a combinational circuit that compares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   two numbers A and B, and determines their relative magnitudes.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outcome of the comparison is specified by three binary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variables that indicate whether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A&gt; B, A=B or A&lt;B.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Exclusive-OR gate can be used as a basic comparator 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Equality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Exclusive-OR gate as 1-bit comparator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       </a:t>
            </a:r>
          </a:p>
        </p:txBody>
      </p:sp>
      <p:pic>
        <p:nvPicPr>
          <p:cNvPr id="209718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09600" y="4724400"/>
            <a:ext cx="8010525" cy="1524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5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5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52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53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54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55" name=""/>
          <p:cNvSpPr/>
          <p:nvPr/>
        </p:nvSpPr>
        <p:spPr>
          <a:xfrm rot="0">
            <a:off x="304800" y="1295400"/>
            <a:ext cx="8458200" cy="461645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Exclusive-OR gate as 2-bit comparator</a:t>
            </a: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/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/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The output is 1 when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Ao=Bo and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=B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1, </a:t>
            </a:r>
          </a:p>
        </p:txBody>
      </p:sp>
      <p:pic>
        <p:nvPicPr>
          <p:cNvPr id="209718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09600" y="1905000"/>
            <a:ext cx="7646987" cy="3124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5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39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5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58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59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60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61" name=""/>
          <p:cNvSpPr/>
          <p:nvPr/>
        </p:nvSpPr>
        <p:spPr>
          <a:xfrm rot="0">
            <a:off x="304800" y="1295400"/>
            <a:ext cx="8458200" cy="413226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Exclusive-OR gate as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4-bit comparator</a:t>
            </a: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lvl="0"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Detects one of three conditions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Only one output will be High at any one time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- A greater than B (A &gt; B)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- A equal to B (A = B)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- A less than B (A &lt; B)</a:t>
            </a:r>
          </a:p>
          <a:p>
            <a:pPr lvl="0"/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lvl="0"/>
            <a:endParaRPr sz="1200">
              <a:solidFill>
                <a:schemeClr val="lt2"/>
              </a:solidFill>
            </a:endParaRPr>
          </a:p>
        </p:txBody>
      </p:sp>
      <p:pic>
        <p:nvPicPr>
          <p:cNvPr id="209718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372100" y="3200400"/>
            <a:ext cx="3143250" cy="3124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7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578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79" name=""/>
          <p:cNvSpPr/>
          <p:nvPr/>
        </p:nvSpPr>
        <p:spPr>
          <a:xfrm rot="0">
            <a:off x="1524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80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81" name=""/>
          <p:cNvSpPr/>
          <p:nvPr/>
        </p:nvSpPr>
        <p:spPr>
          <a:xfrm rot="0">
            <a:off x="533400" y="533400"/>
            <a:ext cx="7543800" cy="66878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rgbClr val="063DE8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8582" name=""/>
          <p:cNvSpPr/>
          <p:nvPr/>
        </p:nvSpPr>
        <p:spPr>
          <a:xfrm rot="0">
            <a:off x="304800" y="1219200"/>
            <a:ext cx="8458200" cy="708863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  <a:ea typeface="Times New Roman" pitchFamily="18" charset="0"/>
              </a:rPr>
              <a:t>The design of combinational circuits starts from the outline of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the problem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and ends in a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logical circuit diagram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, or set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  <a:ea typeface="Times New Roman" pitchFamily="18" charset="0"/>
              </a:rPr>
              <a:t>Boolean functions </a:t>
            </a:r>
            <a:r>
              <a:rPr b="0" sz="2100">
                <a:latin typeface="Comic Sans MS" pitchFamily="66" charset="0"/>
                <a:ea typeface="Times New Roman" pitchFamily="18" charset="0"/>
              </a:rPr>
              <a:t>from which the logic diagram can be obtained.</a:t>
            </a:r>
          </a:p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 The procedure involves the following steps:-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The problem is stated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The number of both input and output variables required are determined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 Both input and output variables are assigned letter symbols</a:t>
            </a:r>
          </a:p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  <a:ea typeface="Times New Roman" pitchFamily="18" charset="0"/>
              </a:rPr>
              <a:t> Te truth table that defines the required relationships between input and outputs are derived.</a:t>
            </a:r>
          </a:p>
        </p:txBody>
      </p:sp>
    </p:spTree>
  </p:cSld>
  <p:clrMapOvr>
    <a:masterClrMapping/>
  </p:clrMapOvr>
  <p:timing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6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6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64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65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66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67" name=""/>
          <p:cNvSpPr/>
          <p:nvPr/>
        </p:nvSpPr>
        <p:spPr>
          <a:xfrm rot="0">
            <a:off x="304800" y="1295400"/>
            <a:ext cx="8610600" cy="54244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two numbers will be equal if all pairs of significant digits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are equal, that is,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,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2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2,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and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To determine an inequality of binary number A and B, </a:t>
            </a:r>
            <a:r>
              <a:rPr b="0" sz="2100">
                <a:latin typeface="Comic Sans MS" pitchFamily="66" charset="0"/>
              </a:rPr>
              <a:t>starting from the most significant position in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each number. The following condition are possible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1. If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1 and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0 , number A &gt; B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2. If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0 and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1, number A &lt;B</a:t>
            </a:r>
          </a:p>
          <a:p>
            <a:pPr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3. If 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, then you must examine the next lower bit position for an inequality.</a:t>
            </a:r>
            <a:r>
              <a:rPr sz="2100">
                <a:latin typeface="Comic Sans MS" pitchFamily="66" charset="0"/>
              </a:rPr>
              <a:t> </a:t>
            </a:r>
          </a:p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The comparison continues until a pair of unequal digits is reached.</a:t>
            </a:r>
          </a:p>
          <a:p>
            <a:pPr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6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6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0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1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2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73" name=""/>
          <p:cNvSpPr/>
          <p:nvPr/>
        </p:nvSpPr>
        <p:spPr>
          <a:xfrm rot="0">
            <a:off x="304800" y="1295400"/>
            <a:ext cx="8458200" cy="25161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Example:-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Apply each of the following sets of binary numbers to the comparator circuit and determine the output by following the logical levels through the circuit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     a) 10 and 10                          b) 11 and 10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</p:txBody>
      </p:sp>
      <p:pic>
        <p:nvPicPr>
          <p:cNvPr id="209718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14400" y="3657600"/>
            <a:ext cx="7391400" cy="2667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7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7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6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7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78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79" name=""/>
          <p:cNvSpPr/>
          <p:nvPr/>
        </p:nvSpPr>
        <p:spPr>
          <a:xfrm rot="0">
            <a:off x="304800" y="1295400"/>
            <a:ext cx="8458200" cy="49403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Example:-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Determine the A=B, A &gt;B and A &lt; B outputs for the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       input numbers shown on the comparator circuit ?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     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The number A is greater than B, A &gt; B output is high and the other output are low</a:t>
            </a:r>
          </a:p>
        </p:txBody>
      </p:sp>
      <p:pic>
        <p:nvPicPr>
          <p:cNvPr id="209718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52762" y="2438400"/>
            <a:ext cx="3038475" cy="23764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8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8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82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83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84" name=""/>
          <p:cNvSpPr txBox="1"/>
          <p:nvPr/>
        </p:nvSpPr>
        <p:spPr>
          <a:xfrm rot="0">
            <a:off x="304800" y="381000"/>
            <a:ext cx="7140575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Designing Comparators Functionally</a:t>
            </a:r>
          </a:p>
        </p:txBody>
      </p:sp>
      <p:sp>
        <p:nvSpPr>
          <p:cNvPr id="1049285" name=""/>
          <p:cNvSpPr/>
          <p:nvPr/>
        </p:nvSpPr>
        <p:spPr>
          <a:xfrm rot="0">
            <a:off x="304800" y="1295400"/>
            <a:ext cx="8458200" cy="30003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One bit comparator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          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</p:txBody>
      </p:sp>
      <p:pic>
        <p:nvPicPr>
          <p:cNvPr id="209718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66800" y="1895475"/>
            <a:ext cx="3381375" cy="1990725"/>
          </a:xfrm>
          <a:prstGeom prst="rect"/>
          <a:noFill/>
          <a:ln>
            <a:noFill/>
          </a:ln>
        </p:spPr>
      </p:pic>
      <p:pic>
        <p:nvPicPr>
          <p:cNvPr id="209718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562600" y="2286000"/>
            <a:ext cx="2667000" cy="1409700"/>
          </a:xfrm>
          <a:prstGeom prst="rect"/>
          <a:noFill/>
          <a:ln>
            <a:noFill/>
          </a:ln>
        </p:spPr>
      </p:pic>
      <p:pic>
        <p:nvPicPr>
          <p:cNvPr id="2097188" name=""/>
          <p:cNvPicPr>
            <a:picLocks/>
          </p:cNvPicPr>
          <p:nvPr/>
        </p:nvPicPr>
        <p:blipFill>
          <a:blip xmlns:r="http://schemas.openxmlformats.org/officeDocument/2006/relationships" r:embed="rId3"/>
          <a:srcRect l="0" t="0" r="0" b="0"/>
          <a:stretch>
            <a:fillRect/>
          </a:stretch>
        </p:blipFill>
        <p:spPr>
          <a:xfrm rot="0">
            <a:off x="1828800" y="3962400"/>
            <a:ext cx="5791200" cy="22653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8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8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88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89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90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8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486400" y="3048000"/>
            <a:ext cx="3105150" cy="1743075"/>
          </a:xfrm>
          <a:prstGeom prst="rect"/>
          <a:noFill/>
          <a:ln>
            <a:noFill/>
          </a:ln>
        </p:spPr>
      </p:pic>
      <p:sp>
        <p:nvSpPr>
          <p:cNvPr id="1049291" name=""/>
          <p:cNvSpPr/>
          <p:nvPr/>
        </p:nvSpPr>
        <p:spPr>
          <a:xfrm rot="0">
            <a:off x="304800" y="1295400"/>
            <a:ext cx="8458200" cy="63706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altLang="en-US" b="0" sz="2100" lang="zh-CN">
                <a:latin typeface="Comic Sans MS" pitchFamily="66" charset="0"/>
              </a:rPr>
              <a:t> Design a comparator for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2 bit binary numbers A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latin typeface="Comic Sans MS" pitchFamily="66" charset="0"/>
              </a:rPr>
              <a:t>  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(A</a:t>
            </a:r>
            <a:r>
              <a:rPr altLang="en-US" b="0" sz="1200" lang="zh-CN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) </a:t>
            </a:r>
            <a:r>
              <a:rPr b="0" sz="2100">
                <a:latin typeface="Comic Sans MS" pitchFamily="66" charset="0"/>
              </a:rPr>
              <a:t>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 (B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) </a:t>
            </a:r>
            <a:r>
              <a:rPr b="0" sz="2100">
                <a:latin typeface="Comic Sans MS" pitchFamily="66" charset="0"/>
              </a:rPr>
              <a:t>we do the following steps: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Ø"/>
            </a:pPr>
            <a:r>
              <a:rPr b="0" sz="24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400"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For a 2-bit comparator we have four inputs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latin typeface="Comic Sans MS" pitchFamily="66" charset="0"/>
              </a:rPr>
              <a:t> and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B</a:t>
            </a:r>
            <a:r>
              <a:rPr b="0" sz="12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1200"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and three output 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1. </a:t>
            </a:r>
            <a:r>
              <a:rPr b="0" sz="2100">
                <a:latin typeface="Comic Sans MS" pitchFamily="66" charset="0"/>
              </a:rPr>
              <a:t>E ( is 1 if two numbers are equal) 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2. </a:t>
            </a:r>
            <a:r>
              <a:rPr b="0" sz="2100">
                <a:latin typeface="Comic Sans MS" pitchFamily="66" charset="0"/>
              </a:rPr>
              <a:t>G (is 1 when A &gt; B) and 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3. </a:t>
            </a:r>
            <a:r>
              <a:rPr b="0" sz="2100">
                <a:latin typeface="Comic Sans MS" pitchFamily="66" charset="0"/>
              </a:rPr>
              <a:t>L (is 1 when A &lt; B) 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The circuit, for comparing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two n-Bit numbers</a:t>
            </a:r>
            <a:r>
              <a:rPr b="0" sz="2100">
                <a:latin typeface="Comic Sans MS" pitchFamily="66" charset="0"/>
              </a:rPr>
              <a:t>, has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2n inputs </a:t>
            </a:r>
            <a:r>
              <a:rPr b="0" sz="2100">
                <a:latin typeface="Comic Sans MS" pitchFamily="66" charset="0"/>
              </a:rPr>
              <a:t>&amp;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2</a:t>
            </a:r>
            <a:r>
              <a:rPr baseline="30000" b="0" sz="2100">
                <a:solidFill>
                  <a:schemeClr val="lt2"/>
                </a:solidFill>
                <a:latin typeface="Comic Sans MS" pitchFamily="66" charset="0"/>
              </a:rPr>
              <a:t>2n</a:t>
            </a:r>
            <a:r>
              <a:rPr b="0" sz="2100">
                <a:latin typeface="Comic Sans MS" pitchFamily="66" charset="0"/>
              </a:rPr>
              <a:t> entries in the truth table.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4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400"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For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2-Bit numbers, 4-inputs &amp; 16-rows in the truth table.</a:t>
            </a:r>
            <a:r>
              <a:rPr b="0" sz="2100">
                <a:latin typeface="Comic Sans MS" pitchFamily="66" charset="0"/>
              </a:rPr>
              <a:t> </a:t>
            </a: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</a:t>
            </a:r>
          </a:p>
          <a:p>
            <a:pPr lvl="0"/>
            <a:endParaRPr b="0" sz="2100">
              <a:solidFill>
                <a:schemeClr val="dk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8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9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9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94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95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296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297" name=""/>
          <p:cNvSpPr/>
          <p:nvPr/>
        </p:nvSpPr>
        <p:spPr>
          <a:xfrm rot="0">
            <a:off x="228600" y="1143000"/>
            <a:ext cx="8458200" cy="90011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altLang="en-US" b="0" sz="1800" lang="zh-CN">
                <a:solidFill>
                  <a:schemeClr val="lt2"/>
                </a:solidFill>
                <a:latin typeface="Comic Sans MS" pitchFamily="66" charset="0"/>
              </a:rPr>
              <a:t>Truth Table of 2-Bit Magnitude Comparator  </a:t>
            </a:r>
          </a:p>
          <a:p>
            <a:pPr lvl="0"/>
            <a:endParaRPr b="0" sz="2100">
              <a:solidFill>
                <a:schemeClr val="dk2"/>
              </a:solidFill>
              <a:latin typeface="Comic Sans MS" pitchFamily="66" charset="0"/>
            </a:endParaRPr>
          </a:p>
        </p:txBody>
      </p:sp>
      <p:pic>
        <p:nvPicPr>
          <p:cNvPr id="209719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85800" y="1752600"/>
            <a:ext cx="3813175" cy="4572000"/>
          </a:xfrm>
          <a:prstGeom prst="rect"/>
          <a:noFill/>
          <a:ln>
            <a:noFill/>
          </a:ln>
        </p:spPr>
      </p:pic>
      <p:pic>
        <p:nvPicPr>
          <p:cNvPr id="2097191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4572000" y="2286000"/>
            <a:ext cx="4343400" cy="2209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29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29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0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1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2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9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95400" y="1222375"/>
            <a:ext cx="6257925" cy="2711450"/>
          </a:xfrm>
          <a:prstGeom prst="rect"/>
          <a:noFill/>
          <a:ln>
            <a:noFill/>
          </a:ln>
        </p:spPr>
      </p:pic>
      <p:pic>
        <p:nvPicPr>
          <p:cNvPr id="2097193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2133600" y="3889375"/>
            <a:ext cx="3048000" cy="24352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0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0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5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6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07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9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" y="1295400"/>
            <a:ext cx="8915400" cy="3810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0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0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0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1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2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9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1219200"/>
            <a:ext cx="8458200" cy="50307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1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49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1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5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6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17" name=""/>
          <p:cNvSpPr txBox="1"/>
          <p:nvPr/>
        </p:nvSpPr>
        <p:spPr>
          <a:xfrm rot="0">
            <a:off x="304800" y="381000"/>
            <a:ext cx="1752600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9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1219200"/>
            <a:ext cx="7534275" cy="2667000"/>
          </a:xfrm>
          <a:prstGeom prst="rect"/>
          <a:noFill/>
          <a:ln>
            <a:noFill/>
          </a:ln>
        </p:spPr>
      </p:pic>
      <p:pic>
        <p:nvPicPr>
          <p:cNvPr id="209719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304800" y="3886200"/>
            <a:ext cx="8610600" cy="23526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2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58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586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87" name=""/>
          <p:cNvSpPr/>
          <p:nvPr/>
        </p:nvSpPr>
        <p:spPr>
          <a:xfrm rot="0">
            <a:off x="152400" y="6324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88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589" name=""/>
          <p:cNvSpPr/>
          <p:nvPr/>
        </p:nvSpPr>
        <p:spPr>
          <a:xfrm rot="0">
            <a:off x="533400" y="533400"/>
            <a:ext cx="7543800" cy="1246124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  <a:p>
            <a:pPr lvl="0"/>
            <a:endParaRPr altLang="en-US" sz="2800" lang="zh-CN">
              <a:solidFill>
                <a:schemeClr val="lt2"/>
              </a:solidFill>
              <a:latin typeface="Comic Sans MS" pitchFamily="66" charset="0"/>
            </a:endParaRPr>
          </a:p>
        </p:txBody>
      </p:sp>
      <p:sp>
        <p:nvSpPr>
          <p:cNvPr id="1048590" name=""/>
          <p:cNvSpPr/>
          <p:nvPr/>
        </p:nvSpPr>
        <p:spPr>
          <a:xfrm rot="0">
            <a:off x="152400" y="1447800"/>
            <a:ext cx="8763000" cy="8328151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2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The simplified Boolean function for each output is obtained. </a:t>
            </a:r>
          </a:p>
          <a:p>
            <a:pPr algn="just" eaLnBrk="1" hangingPunct="1" latinLnBrk="1" lvl="2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rgbClr val="FF0000"/>
                </a:solidFill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 The logic diagram is drawn.</a:t>
            </a:r>
          </a:p>
          <a:p>
            <a:pPr algn="just" eaLnBrk="1" hangingPunct="1" latinLnBrk="1" lvl="1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2100">
                <a:latin typeface="Comic Sans MS" pitchFamily="66" charset="0"/>
              </a:rPr>
              <a:t>A practical design method have to consider the following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requirements:-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1. Minimum number of gates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2. Minimum number of inputs to the gates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3. Minimum propagation delay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4. Minimum number of interconnection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5</a:t>
            </a:r>
            <a:r>
              <a:rPr b="0" sz="2100">
                <a:latin typeface="Comic Sans MS" pitchFamily="66" charset="0"/>
              </a:rPr>
              <a:t>. High Speed of processing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  6. Less Complexity </a:t>
            </a:r>
          </a:p>
          <a:p>
            <a:pPr algn="just" eaLnBrk="1" hangingPunct="1" latinLnBrk="1" lvl="1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    </a:t>
            </a:r>
          </a:p>
        </p:txBody>
      </p:sp>
    </p:spTree>
  </p:cSld>
  <p:clrMapOvr>
    <a:masterClrMapping/>
  </p:clrMapOvr>
  <p:timing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1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1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0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1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2" name=""/>
          <p:cNvSpPr txBox="1"/>
          <p:nvPr/>
        </p:nvSpPr>
        <p:spPr>
          <a:xfrm rot="0">
            <a:off x="304800" y="381000"/>
            <a:ext cx="2016125" cy="584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Combined</a:t>
            </a:r>
          </a:p>
        </p:txBody>
      </p:sp>
      <p:pic>
        <p:nvPicPr>
          <p:cNvPr id="209719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" y="1219200"/>
            <a:ext cx="8843962" cy="5181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2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2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5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6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27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Decoder</a:t>
            </a:r>
          </a:p>
        </p:txBody>
      </p:sp>
      <p:sp>
        <p:nvSpPr>
          <p:cNvPr id="1049328" name=""/>
          <p:cNvSpPr txBox="1"/>
          <p:nvPr/>
        </p:nvSpPr>
        <p:spPr>
          <a:xfrm rot="0">
            <a:off x="304800" y="1219200"/>
            <a:ext cx="8610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solidFill>
                  <a:srgbClr val="003366"/>
                </a:solidFill>
                <a:latin typeface="Comic Sans MS" pitchFamily="66" charset="0"/>
              </a:rPr>
              <a:t>A decoder is a combinational logic circuit that </a:t>
            </a:r>
            <a:r>
              <a:rPr b="0" sz="2100">
                <a:solidFill>
                  <a:srgbClr val="3333FF"/>
                </a:solidFill>
                <a:latin typeface="Comic Sans MS" pitchFamily="66" charset="0"/>
              </a:rPr>
              <a:t>accepts a set of inputs</a:t>
            </a: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 that represents a binary number and </a:t>
            </a:r>
            <a:r>
              <a:rPr b="0" sz="2100">
                <a:solidFill>
                  <a:srgbClr val="3333FF"/>
                </a:solidFill>
                <a:latin typeface="Comic Sans MS" pitchFamily="66" charset="0"/>
              </a:rPr>
              <a:t>activates only the output that corresponds to the input number.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 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In its general form, a  decoder has </a:t>
            </a:r>
            <a:r>
              <a:rPr b="0" sz="2100">
                <a:solidFill>
                  <a:srgbClr val="3333FF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input lines to handle n bits and form one to </a:t>
            </a:r>
            <a:r>
              <a:rPr b="0" sz="2100">
                <a:solidFill>
                  <a:srgbClr val="3333FF"/>
                </a:solidFill>
                <a:latin typeface="Comic Sans MS" pitchFamily="66" charset="0"/>
              </a:rPr>
              <a:t>2 </a:t>
            </a:r>
            <a:r>
              <a:rPr baseline="30000" b="0" sz="2100">
                <a:solidFill>
                  <a:srgbClr val="3333FF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output lines to indicate the presence of one or more n-bit combinations.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 The decoder presented here are called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n-to-m</a:t>
            </a:r>
            <a:r>
              <a:rPr b="0" sz="2100">
                <a:latin typeface="Comic Sans MS" pitchFamily="66" charset="0"/>
              </a:rPr>
              <a:t> line decoders where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m ≤ 2</a:t>
            </a:r>
            <a:r>
              <a:rPr baseline="30000" b="0" sz="2100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The general Block diagram of a Decoder circuit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indent="-342900" lvl="0" marL="342900"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r>
              <a:rPr b="0">
                <a:latin typeface="Tahoma" pitchFamily="34" charset="0"/>
              </a:rPr>
              <a:t>   </a:t>
            </a:r>
          </a:p>
        </p:txBody>
      </p:sp>
    </p:spTree>
  </p:cSld>
  <p:clrMapOvr>
    <a:masterClrMapping/>
  </p:clrMapOvr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2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3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3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32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3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9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12000" r="0" b="0"/>
          <a:stretch>
            <a:fillRect/>
          </a:stretch>
        </p:blipFill>
        <p:spPr>
          <a:xfrm rot="0">
            <a:off x="457200" y="1143000"/>
            <a:ext cx="8305800" cy="3657600"/>
          </a:xfrm>
          <a:prstGeom prst="rect"/>
          <a:noFill/>
          <a:ln>
            <a:noFill/>
          </a:ln>
        </p:spPr>
      </p:pic>
      <p:sp>
        <p:nvSpPr>
          <p:cNvPr id="1049334" name=""/>
          <p:cNvSpPr/>
          <p:nvPr/>
        </p:nvSpPr>
        <p:spPr>
          <a:xfrm rot="0">
            <a:off x="609600" y="4876800"/>
            <a:ext cx="80010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rgbClr val="000066"/>
                </a:solidFill>
                <a:latin typeface="Comic Sans MS" pitchFamily="66" charset="0"/>
              </a:rPr>
              <a:t># There are 2</a:t>
            </a:r>
            <a:r>
              <a:rPr baseline="30000" b="0" sz="2100" i="1">
                <a:solidFill>
                  <a:srgbClr val="000066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possible input combinations, from </a:t>
            </a:r>
            <a:r>
              <a:rPr b="0" sz="2100" i="1">
                <a:solidFill>
                  <a:srgbClr val="000066"/>
                </a:solidFill>
                <a:latin typeface="Comic Sans MS" pitchFamily="66" charset="0"/>
              </a:rPr>
              <a:t>A</a:t>
            </a:r>
            <a:r>
              <a:rPr baseline="-25000" b="0" sz="2100">
                <a:solidFill>
                  <a:srgbClr val="000066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to </a:t>
            </a:r>
            <a:r>
              <a:rPr b="0" sz="2100" i="1">
                <a:solidFill>
                  <a:srgbClr val="000066"/>
                </a:solidFill>
                <a:latin typeface="Comic Sans MS" pitchFamily="66" charset="0"/>
              </a:rPr>
              <a:t>A</a:t>
            </a:r>
            <a:r>
              <a:rPr baseline="-25000" b="0" sz="2100" i="1">
                <a:solidFill>
                  <a:srgbClr val="000066"/>
                </a:solidFill>
                <a:latin typeface="Comic Sans MS" pitchFamily="66" charset="0"/>
              </a:rPr>
              <a:t>N</a:t>
            </a:r>
            <a:r>
              <a:rPr baseline="-25000" b="0" sz="2100" i="1">
                <a:solidFill>
                  <a:srgbClr val="000066"/>
                </a:solidFill>
                <a:latin typeface="Comic Sans MS" pitchFamily="66" charset="0"/>
                <a:sym typeface="Symbol" pitchFamily="18" charset="2"/>
              </a:rPr>
              <a:t></a:t>
            </a:r>
            <a:r>
              <a:rPr baseline="-25000" b="0" sz="2100">
                <a:solidFill>
                  <a:srgbClr val="000066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.</a:t>
            </a:r>
            <a:r>
              <a:rPr b="0" sz="2100">
                <a:latin typeface="Comic Sans MS" pitchFamily="66" charset="0"/>
              </a:rPr>
              <a:t> </a:t>
            </a:r>
          </a:p>
        </p:txBody>
      </p:sp>
      <p:sp>
        <p:nvSpPr>
          <p:cNvPr id="1049335" name=""/>
          <p:cNvSpPr/>
          <p:nvPr/>
        </p:nvSpPr>
        <p:spPr>
          <a:xfrm rot="0">
            <a:off x="304800" y="5410200"/>
            <a:ext cx="8382000" cy="100806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rgbClr val="000066"/>
                </a:solidFill>
                <a:latin typeface="Comic Sans MS" pitchFamily="66" charset="0"/>
              </a:rPr>
              <a:t>For each of these input combinations only one of the </a:t>
            </a:r>
            <a:r>
              <a:rPr b="0" sz="2100" i="1">
                <a:solidFill>
                  <a:srgbClr val="000066"/>
                </a:solidFill>
                <a:latin typeface="Comic Sans MS" pitchFamily="66" charset="0"/>
              </a:rPr>
              <a:t>M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outputs will be active </a:t>
            </a:r>
            <a:r>
              <a:rPr b="0" sz="2100" i="1">
                <a:solidFill>
                  <a:srgbClr val="000066"/>
                </a:solidFill>
                <a:latin typeface="Comic Sans MS" pitchFamily="66" charset="0"/>
              </a:rPr>
              <a:t>HIGH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(1), all the other outputs are </a:t>
            </a:r>
            <a:r>
              <a:rPr b="0" sz="2100" i="1">
                <a:solidFill>
                  <a:srgbClr val="000066"/>
                </a:solidFill>
                <a:latin typeface="Comic Sans MS" pitchFamily="66" charset="0"/>
              </a:rPr>
              <a:t>LOW</a:t>
            </a:r>
            <a:r>
              <a:rPr b="0" sz="2100">
                <a:solidFill>
                  <a:srgbClr val="000066"/>
                </a:solidFill>
                <a:latin typeface="Comic Sans MS" pitchFamily="66" charset="0"/>
              </a:rPr>
              <a:t> (0).</a:t>
            </a:r>
          </a:p>
        </p:txBody>
      </p:sp>
    </p:spTree>
  </p:cSld>
  <p:clrMapOvr>
    <a:masterClrMapping/>
  </p:clrMapOvr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3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3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3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39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4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41" name=""/>
          <p:cNvSpPr txBox="1"/>
          <p:nvPr/>
        </p:nvSpPr>
        <p:spPr>
          <a:xfrm rot="0">
            <a:off x="152400" y="1143000"/>
            <a:ext cx="8686800" cy="1831975"/>
          </a:xfrm>
          <a:prstGeom prst="rect"/>
          <a:noFill/>
          <a:ln>
            <a:noFill/>
          </a:ln>
        </p:spPr>
        <p:txBody>
          <a:bodyPr bIns="0" lIns="91440" rIns="91440" tIns="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spcBef>
                <a:spcPct val="50000"/>
              </a:spcBef>
              <a:buClr>
                <a:schemeClr val="lt2"/>
              </a:buClr>
              <a:buFontTx/>
              <a:buNone/>
            </a:pPr>
            <a:r>
              <a:rPr altLang="en-US" b="0" sz="2100" lang="zh-CN" u="sng">
                <a:solidFill>
                  <a:srgbClr val="003366"/>
                </a:solidFill>
                <a:latin typeface="Comic Sans MS" pitchFamily="66" charset="0"/>
              </a:rPr>
              <a:t>The basic binary function</a:t>
            </a: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 </a:t>
            </a:r>
          </a:p>
          <a:p>
            <a:pPr algn="just" lvl="0">
              <a:spcBef>
                <a:spcPct val="50000"/>
              </a:spcBef>
              <a:buClr>
                <a:schemeClr val="lt2"/>
              </a:buClr>
              <a:buFontTx/>
              <a:buNone/>
            </a:pPr>
            <a:endParaRPr b="0" sz="2100">
              <a:solidFill>
                <a:srgbClr val="003366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spcBef>
                <a:spcPct val="50000"/>
              </a:spcBef>
              <a:buClr>
                <a:schemeClr val="lt2"/>
              </a:buClr>
              <a:buFontTx/>
              <a:buNone/>
            </a:pPr>
            <a:endParaRPr sz="2800">
              <a:solidFill>
                <a:srgbClr val="003366"/>
              </a:solidFill>
            </a:endParaRPr>
          </a:p>
        </p:txBody>
      </p:sp>
      <p:sp>
        <p:nvSpPr>
          <p:cNvPr id="1049342" name=""/>
          <p:cNvSpPr txBox="1"/>
          <p:nvPr/>
        </p:nvSpPr>
        <p:spPr>
          <a:xfrm rot="0">
            <a:off x="381000" y="1447800"/>
            <a:ext cx="8702675" cy="51006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457200" lvl="0" marL="45720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sz="2800" lang="zh-CN"/>
              <a:t> </a:t>
            </a: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If an </a:t>
            </a:r>
            <a:r>
              <a:rPr b="0" sz="2100">
                <a:solidFill>
                  <a:srgbClr val="FF0066"/>
                </a:solidFill>
                <a:latin typeface="Comic Sans MS" pitchFamily="66" charset="0"/>
              </a:rPr>
              <a:t>active-LOW output</a:t>
            </a: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(74138, one of the output will low and the rest will be high) is required for each decoded number, the entire decoder can be implemented with </a:t>
            </a:r>
          </a:p>
          <a:p>
            <a:pPr algn="just" indent="-548640" lvl="2" marL="1371600">
              <a:lnSpc>
                <a:spcPct val="150000"/>
              </a:lnSpc>
              <a:buFontTx/>
              <a:buAutoNum type="arabicPeriod" startAt="1"/>
            </a:pP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NAND gates</a:t>
            </a:r>
          </a:p>
          <a:p>
            <a:pPr algn="just" indent="-548640" lvl="2" marL="1371600">
              <a:lnSpc>
                <a:spcPct val="150000"/>
              </a:lnSpc>
              <a:buFontTx/>
              <a:buAutoNum type="arabicPeriod" startAt="1"/>
            </a:pP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Inverters</a:t>
            </a:r>
          </a:p>
          <a:p>
            <a:pPr algn="just" indent="-457200" lvl="0" marL="45720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If an </a:t>
            </a:r>
            <a:r>
              <a:rPr b="0" sz="2100">
                <a:solidFill>
                  <a:srgbClr val="FF0066"/>
                </a:solidFill>
                <a:latin typeface="Comic Sans MS" pitchFamily="66" charset="0"/>
              </a:rPr>
              <a:t>active-HIGH output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(74139, one of the output will high and the rest will be low) is required for each decoded number, the entire decoder can be implemented with </a:t>
            </a:r>
          </a:p>
          <a:p>
            <a:pPr algn="just" indent="-548640" lvl="2" marL="1371600">
              <a:lnSpc>
                <a:spcPct val="150000"/>
              </a:lnSpc>
              <a:buFontTx/>
              <a:buChar char="•"/>
            </a:pP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AND gates</a:t>
            </a:r>
          </a:p>
          <a:p>
            <a:pPr algn="just" indent="-548640" lvl="2" marL="1371600">
              <a:lnSpc>
                <a:spcPct val="150000"/>
              </a:lnSpc>
              <a:buFontTx/>
              <a:buChar char="•"/>
            </a:pPr>
            <a:r>
              <a:rPr b="0" sz="2100">
                <a:solidFill>
                  <a:srgbClr val="003366"/>
                </a:solidFill>
                <a:latin typeface="Comic Sans MS" pitchFamily="66" charset="0"/>
              </a:rPr>
              <a:t>Inverters</a:t>
            </a:r>
          </a:p>
        </p:txBody>
      </p:sp>
    </p:spTree>
  </p:cSld>
  <p:clrMapOvr>
    <a:masterClrMapping/>
  </p:clrMapOvr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4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4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45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46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47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48" name=""/>
          <p:cNvSpPr/>
          <p:nvPr/>
        </p:nvSpPr>
        <p:spPr>
          <a:xfrm rot="0">
            <a:off x="228600" y="1752600"/>
            <a:ext cx="8763000" cy="533400"/>
          </a:xfrm>
          <a:prstGeom prst="rect"/>
          <a:noFill/>
          <a:ln>
            <a:noFill/>
          </a:ln>
        </p:spPr>
        <p:txBody>
          <a:bodyPr anchor="ctr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en-US">
                <a:solidFill>
                  <a:schemeClr val="lt2"/>
                </a:solidFill>
                <a:latin typeface="Comic Sans MS" pitchFamily="66" charset="0"/>
              </a:rPr>
              <a:t>  Example: 1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Decoding logic for the binary code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1001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with an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         active-HIGH output.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</p:txBody>
      </p:sp>
      <p:pic>
        <p:nvPicPr>
          <p:cNvPr id="209720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85800" y="3124200"/>
            <a:ext cx="8077200" cy="2743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9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4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5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2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Decoder with Enable Line</a:t>
            </a:r>
          </a:p>
        </p:txBody>
      </p:sp>
      <p:sp>
        <p:nvSpPr>
          <p:cNvPr id="1049354" name=""/>
          <p:cNvSpPr txBox="1"/>
          <p:nvPr/>
        </p:nvSpPr>
        <p:spPr>
          <a:xfrm rot="0">
            <a:off x="457200" y="1295400"/>
            <a:ext cx="8229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Decoders usually have an enable line,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Enabling </a:t>
            </a:r>
            <a:r>
              <a:rPr b="0" sz="2100">
                <a:latin typeface="Comic Sans MS" pitchFamily="66" charset="0"/>
              </a:rPr>
              <a:t>permits an input signal to pass through to an output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Disabling </a:t>
            </a:r>
            <a:r>
              <a:rPr b="0" sz="2100">
                <a:latin typeface="Comic Sans MS" pitchFamily="66" charset="0"/>
              </a:rPr>
              <a:t>blocks an input signal from passing through to an output, replacing it with a fixed value.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If enable=0 , decoder is off. It means all output lines are zero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If enable=1, decoder is on and depending on input, the corresponding output line is 1, all other lines are 0</a:t>
            </a:r>
          </a:p>
        </p:txBody>
      </p:sp>
    </p:spTree>
  </p:cSld>
  <p:clrMapOvr>
    <a:masterClrMapping/>
  </p:clrMapOvr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5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5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7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8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59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60" name=""/>
          <p:cNvSpPr/>
          <p:nvPr/>
        </p:nvSpPr>
        <p:spPr>
          <a:xfrm rot="0">
            <a:off x="228600" y="1828800"/>
            <a:ext cx="8763000" cy="533400"/>
          </a:xfrm>
          <a:prstGeom prst="rect"/>
          <a:noFill/>
          <a:ln>
            <a:noFill/>
          </a:ln>
        </p:spPr>
        <p:txBody>
          <a:bodyPr anchor="ctr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en-US">
                <a:solidFill>
                  <a:schemeClr val="lt2"/>
                </a:solidFill>
                <a:latin typeface="Comic Sans MS" pitchFamily="66" charset="0"/>
              </a:rPr>
              <a:t>  Example.2: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2-to-4 line decoder (with enable input)-active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              Low output 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</p:txBody>
      </p:sp>
      <p:pic>
        <p:nvPicPr>
          <p:cNvPr id="209720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14400" y="3200400"/>
            <a:ext cx="7543800" cy="3124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6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6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6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64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6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66" name=""/>
          <p:cNvSpPr txBox="1"/>
          <p:nvPr/>
        </p:nvSpPr>
        <p:spPr>
          <a:xfrm rot="0">
            <a:off x="304800" y="1219200"/>
            <a:ext cx="8610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For example if the number of input is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n=3</a:t>
            </a:r>
            <a:r>
              <a:rPr b="0" sz="2100">
                <a:latin typeface="Comic Sans MS" pitchFamily="66" charset="0"/>
              </a:rPr>
              <a:t> the number of output lines can be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m=2</a:t>
            </a:r>
            <a:r>
              <a:rPr baseline="30000" b="0" sz="21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aseline="30000" b="0" sz="2100"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. It is also known as 1 of 8 because one output line is selected out of 8 available lines: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 The decoder presented here are called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n-to-m</a:t>
            </a:r>
            <a:r>
              <a:rPr b="0" sz="2100">
                <a:latin typeface="Comic Sans MS" pitchFamily="66" charset="0"/>
              </a:rPr>
              <a:t> line decoders where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m ≤ 2</a:t>
            </a:r>
            <a:r>
              <a:rPr baseline="30000" b="0" sz="2100">
                <a:solidFill>
                  <a:schemeClr val="lt2"/>
                </a:solidFill>
                <a:latin typeface="Comic Sans MS" pitchFamily="66" charset="0"/>
              </a:rPr>
              <a:t>n</a:t>
            </a:r>
          </a:p>
          <a:p>
            <a:pPr indent="-342900" lvl="0" marL="342900"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r>
              <a:rPr b="0">
                <a:latin typeface="Tahoma" pitchFamily="34" charset="0"/>
              </a:rPr>
              <a:t>   </a:t>
            </a:r>
          </a:p>
        </p:txBody>
      </p:sp>
      <p:pic>
        <p:nvPicPr>
          <p:cNvPr id="209720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524000" y="3879850"/>
            <a:ext cx="5334000" cy="25209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6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6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6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70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7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72" name=""/>
          <p:cNvSpPr txBox="1"/>
          <p:nvPr/>
        </p:nvSpPr>
        <p:spPr>
          <a:xfrm rot="0">
            <a:off x="304800" y="1219200"/>
            <a:ext cx="8610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Their purpose is to generate the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2</a:t>
            </a:r>
            <a:r>
              <a:rPr altLang="en-US" baseline="30000" b="0" sz="2100" lang="zh-CN">
                <a:solidFill>
                  <a:schemeClr val="lt2"/>
                </a:solidFill>
                <a:latin typeface="Comic Sans MS" pitchFamily="66" charset="0"/>
              </a:rPr>
              <a:t>n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or less minterms</a:t>
            </a:r>
            <a:r>
              <a:rPr b="0" sz="2100">
                <a:latin typeface="Comic Sans MS" pitchFamily="66" charset="0"/>
              </a:rPr>
              <a:t> of n input variables.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 Consider the </a:t>
            </a:r>
            <a:r>
              <a:rPr b="0" sz="2100">
                <a:latin typeface="Comic Sans MS" pitchFamily="66" charset="0"/>
              </a:rPr>
              <a:t>3-to-8 </a:t>
            </a:r>
            <a:r>
              <a:rPr b="0" sz="2100">
                <a:latin typeface="Comic Sans MS" pitchFamily="66" charset="0"/>
              </a:rPr>
              <a:t>line  decoder , the three inputs are decoded in to eight outputs, each output representing one of the minterms of the 3-input variables.</a:t>
            </a:r>
          </a:p>
        </p:txBody>
      </p:sp>
      <p:pic>
        <p:nvPicPr>
          <p:cNvPr id="209720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971800" y="3732212"/>
            <a:ext cx="3048000" cy="25923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73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59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74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75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76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77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378" name=""/>
          <p:cNvSpPr txBox="1"/>
          <p:nvPr/>
        </p:nvSpPr>
        <p:spPr>
          <a:xfrm rot="0">
            <a:off x="304800" y="1219200"/>
            <a:ext cx="86106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 truth table of a 3-to-8 line decoder</a:t>
            </a:r>
          </a:p>
        </p:txBody>
      </p:sp>
      <p:pic>
        <p:nvPicPr>
          <p:cNvPr id="209720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219200" y="1828800"/>
            <a:ext cx="6802437" cy="4495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0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0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02" name=""/>
          <p:cNvSpPr/>
          <p:nvPr/>
        </p:nvSpPr>
        <p:spPr>
          <a:xfrm rot="0">
            <a:off x="152400" y="6324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03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04" name=""/>
          <p:cNvSpPr/>
          <p:nvPr/>
        </p:nvSpPr>
        <p:spPr>
          <a:xfrm rot="0">
            <a:off x="533400" y="381000"/>
            <a:ext cx="7543800" cy="668782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ADDERS</a:t>
            </a:r>
          </a:p>
        </p:txBody>
      </p:sp>
      <p:sp>
        <p:nvSpPr>
          <p:cNvPr id="1048605" name=""/>
          <p:cNvSpPr/>
          <p:nvPr/>
        </p:nvSpPr>
        <p:spPr>
          <a:xfrm rot="0">
            <a:off x="152400" y="-401447"/>
            <a:ext cx="9829800" cy="9326180"/>
          </a:xfrm>
          <a:prstGeom prst="rect"/>
          <a:noFill/>
          <a:ln>
            <a:noFill/>
          </a:ln>
        </p:spPr>
        <p:txBody>
          <a:bodyPr anchor="ctr"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altLang="en-US" b="0" sz="2000" lang="zh-CN">
                <a:solidFill>
                  <a:schemeClr val="dk2"/>
                </a:solidFill>
                <a:latin typeface="Comic Sans MS" pitchFamily="66" charset="0"/>
              </a:rPr>
              <a:t>The most basic arithmetic operation is the 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addition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 of two binary digits.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 This simple addition consist of four possible elementary operations</a:t>
            </a:r>
          </a:p>
          <a:p>
            <a:pPr algn="just" lvl="0">
              <a:lnSpc>
                <a:spcPct val="150000"/>
              </a:lnSpc>
            </a:pPr>
            <a:endParaRPr b="0" sz="20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0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0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0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A Combinational circuits that performs the addition of two bits is</a:t>
            </a:r>
          </a:p>
          <a:p>
            <a:pPr algn="just" lvl="0">
              <a:lnSpc>
                <a:spcPct val="150000"/>
              </a:lnSpc>
            </a:pP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   called a 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Half-adder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A Combinational circuits that performs the addition of three</a:t>
            </a:r>
          </a:p>
          <a:p>
            <a:pPr algn="just" lvl="0">
              <a:lnSpc>
                <a:spcPct val="150000"/>
              </a:lnSpc>
            </a:pP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   bits(two significant bits and a previous carry) is called 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Full-adder.</a:t>
            </a:r>
          </a:p>
          <a:p>
            <a:pPr algn="ctr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>
              <a:ea typeface="PMingLiU" pitchFamily="18" charset="-120"/>
            </a:endParaRPr>
          </a:p>
        </p:txBody>
      </p:sp>
      <p:sp>
        <p:nvSpPr>
          <p:cNvPr id="1048606" name=""/>
          <p:cNvSpPr txBox="1"/>
          <p:nvPr/>
        </p:nvSpPr>
        <p:spPr>
          <a:xfrm rot="0">
            <a:off x="381000" y="1828800"/>
            <a:ext cx="8382000" cy="46482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indent="-445770" latinLnBrk="1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125000"/>
              <a:buFontTx/>
              <a:buNone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</p:txBody>
      </p:sp>
      <p:pic>
        <p:nvPicPr>
          <p:cNvPr id="209715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286000" y="2333625"/>
            <a:ext cx="2714625" cy="17811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7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8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2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0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838200" y="1143000"/>
            <a:ext cx="7210425" cy="5181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8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8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8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Cont’d…</a:t>
            </a:r>
          </a:p>
        </p:txBody>
      </p:sp>
      <p:sp>
        <p:nvSpPr>
          <p:cNvPr id="1049389" name=""/>
          <p:cNvSpPr txBox="1"/>
          <p:nvPr/>
        </p:nvSpPr>
        <p:spPr>
          <a:xfrm rot="0">
            <a:off x="381000" y="5410200"/>
            <a:ext cx="8229600" cy="11430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000" lang="zh-CN">
                <a:latin typeface="Comic Sans MS" pitchFamily="66" charset="0"/>
              </a:rPr>
              <a:t>This binary port address is decoded and the appropriate decoder output is activated to enable the I/O port.</a:t>
            </a:r>
          </a:p>
        </p:txBody>
      </p:sp>
      <p:pic>
        <p:nvPicPr>
          <p:cNvPr id="209720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914400" y="1057275"/>
            <a:ext cx="6553200" cy="42767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9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9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9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9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9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BCD-to-Decimal Decoder</a:t>
            </a:r>
          </a:p>
        </p:txBody>
      </p:sp>
      <p:sp>
        <p:nvSpPr>
          <p:cNvPr id="1049395" name=""/>
          <p:cNvSpPr txBox="1"/>
          <p:nvPr/>
        </p:nvSpPr>
        <p:spPr>
          <a:xfrm rot="0">
            <a:off x="228600" y="990600"/>
            <a:ext cx="8229600" cy="11430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 elements of information in this case are the ten decimal digits represented by the BCD code.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 The code itself has four bits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 This will gives a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4-to-10</a:t>
            </a:r>
            <a:r>
              <a:rPr b="0" sz="2100">
                <a:latin typeface="Comic Sans MS" pitchFamily="66" charset="0"/>
              </a:rPr>
              <a:t> line BCD –to-decimal decoder.</a:t>
            </a:r>
          </a:p>
        </p:txBody>
      </p:sp>
      <p:pic>
        <p:nvPicPr>
          <p:cNvPr id="209720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371600" y="3140075"/>
            <a:ext cx="4964112" cy="32607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39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39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9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39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40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401" name=""/>
          <p:cNvSpPr txBox="1"/>
          <p:nvPr/>
        </p:nvSpPr>
        <p:spPr>
          <a:xfrm rot="0">
            <a:off x="228600" y="1066800"/>
            <a:ext cx="8229600" cy="11430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 truth table of BCD –to-Decimal decoder</a:t>
            </a:r>
          </a:p>
        </p:txBody>
      </p:sp>
      <p:graphicFrame>
        <p:nvGraphicFramePr>
          <p:cNvPr id="4194309" name=""/>
          <p:cNvGraphicFramePr>
            <a:graphicFrameLocks/>
          </p:cNvGraphicFramePr>
          <p:nvPr/>
        </p:nvGraphicFramePr>
        <p:xfrm rot="0">
          <a:off x="838200" y="1676400"/>
          <a:ext cx="6096000" cy="4668837"/>
        </p:xfrm>
        <a:graphic>
          <a:graphicData uri="http://schemas.openxmlformats.org/drawingml/2006/table">
            <a:tbl>
              <a:tblPr/>
              <a:tblGrid>
                <a:gridCol w="434975"/>
                <a:gridCol w="436562"/>
                <a:gridCol w="434975"/>
                <a:gridCol w="434975"/>
                <a:gridCol w="434975"/>
                <a:gridCol w="436562"/>
                <a:gridCol w="434975"/>
                <a:gridCol w="434975"/>
                <a:gridCol w="436562"/>
                <a:gridCol w="434975"/>
                <a:gridCol w="434975"/>
                <a:gridCol w="434975"/>
                <a:gridCol w="436562"/>
                <a:gridCol w="434975"/>
              </a:tblGrid>
              <a:tr h="411162">
                <a:tc gridSpan="5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 inputs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gridSpan="9">
                  <a:txBody>
                    <a:bodyPr/>
                    <a:p>
                      <a:pPr algn="ctr" eaLnBrk="1" hangingPunct="1" latinLnBrk="1" lvl="0"/>
                      <a:r>
                        <a:rPr altLang="en-US" b="1" sz="2100" lang="zh-CN">
                          <a:solidFill>
                            <a:schemeClr val="dk2"/>
                          </a:solidFill>
                          <a:latin typeface="Comic Sans MS" pitchFamily="66" charset="0"/>
                        </a:rPr>
                        <a:t>outputs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  <a:tc hMerge="1">
                  <a:txBody>
                    <a:bodyPr/>
                    <a:p>
                      <a:endParaRPr sz="2800"/>
                    </a:p>
                  </a:txBody>
                </a:tc>
              </a:tr>
              <a:tr h="5492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A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A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A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A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2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3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4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5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6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7</a:t>
                      </a:r>
                    </a:p>
                    <a:p>
                      <a:pPr algn="ctr" eaLnBrk="1" hangingPunct="1" latinLnBrk="1" lvl="0"/>
                      <a:endParaRPr b="0" sz="1200">
                        <a:solidFill>
                          <a:srgbClr val="000000"/>
                        </a:solidFill>
                        <a:latin typeface="Tahoma" pitchFamily="34" charset="0"/>
                      </a:endParaRP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8</a:t>
                      </a:r>
                    </a:p>
                    <a:p>
                      <a:pPr algn="ctr" eaLnBrk="1" hangingPunct="1" latinLnBrk="1" lvl="0"/>
                      <a:endParaRPr b="0" sz="1200">
                        <a:solidFill>
                          <a:srgbClr val="000000"/>
                        </a:solidFill>
                        <a:latin typeface="Tahoma" pitchFamily="34" charset="0"/>
                      </a:endParaRP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D</a:t>
                      </a:r>
                      <a:r>
                        <a:rPr altLang="en-US" b="0" sz="12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9</a:t>
                      </a:r>
                    </a:p>
                    <a:p>
                      <a:pPr algn="ctr" eaLnBrk="1" hangingPunct="1" latinLnBrk="1" lvl="0"/>
                      <a:endParaRPr b="0" sz="1200">
                        <a:solidFill>
                          <a:srgbClr val="000000"/>
                        </a:solidFill>
                        <a:latin typeface="Tahoma" pitchFamily="34" charset="0"/>
                      </a:endParaRP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381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  <a:tr h="369887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E7FAF1"/>
                    </a:solidFill>
                  </a:tcPr>
                </a:tc>
              </a:tr>
              <a:tr h="371474"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0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  <a:tc>
                  <a:txBody>
                    <a:bodyPr/>
                    <a:p>
                      <a:pPr algn="ctr" eaLnBrk="1" hangingPunct="1" latinLnBrk="1" lvl="0"/>
                      <a:r>
                        <a:rPr altLang="en-US" b="0" sz="1800" lang="zh-CN">
                          <a:solidFill>
                            <a:srgbClr val="000000"/>
                          </a:solidFill>
                          <a:latin typeface="Tahoma" pitchFamily="34" charset="0"/>
                        </a:rPr>
                        <a:t>1</a:t>
                      </a:r>
                    </a:p>
                  </a:txBody>
                  <a:tcPr marL="91440" marR="91440" marT="45720" marB="45720">
                    <a:lnL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L>
                    <a:lnR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R>
                    <a:lnT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T>
                    <a:lnB w="12700" cap="flat" cmpd="sng">
                      <a:solidFill>
                        <a:schemeClr val="lt1">
                          <a:alpha val="100000"/>
                        </a:schemeClr>
                      </a:solidFill>
                      <a:prstDash val="solid"/>
                      <a:miter/>
                    </a:lnB>
                    <a:solidFill>
                      <a:srgbClr val="CBF5E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0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58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58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8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8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9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0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534987" y="1143000"/>
            <a:ext cx="7923212" cy="5283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59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59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9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94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9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BCD-7segment decoders/drivers</a:t>
            </a:r>
          </a:p>
        </p:txBody>
      </p:sp>
      <p:sp>
        <p:nvSpPr>
          <p:cNvPr id="1049596" name=""/>
          <p:cNvSpPr txBox="1"/>
          <p:nvPr/>
        </p:nvSpPr>
        <p:spPr>
          <a:xfrm rot="0">
            <a:off x="228600" y="1143000"/>
            <a:ext cx="8686800" cy="357822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spcBef>
                <a:spcPct val="50000"/>
              </a:spcBef>
              <a:buFont typeface="Wingdings" pitchFamily="2" charset="2"/>
              <a:buChar char="§"/>
            </a:pPr>
            <a:r>
              <a:rPr altLang="en-US" sz="2100" lang="zh-CN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Most digital equipment has some means for displaying information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in a form that can be understood by the user. This information is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often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numerical data but also be alphanumeric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.</a:t>
            </a:r>
          </a:p>
          <a:p>
            <a:pPr algn="just" lvl="0">
              <a:spcBef>
                <a:spcPct val="50000"/>
              </a:spcBef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One of the simplest and most popular methods  for displaying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numerical digits uses a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7-segment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configuration to form digital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 characters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0 to 9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and some times the hex characters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A to F</a:t>
            </a:r>
          </a:p>
          <a:p>
            <a:pPr algn="just" lvl="0">
              <a:spcBef>
                <a:spcPct val="50000"/>
              </a:spcBef>
            </a:pPr>
            <a:endParaRPr>
              <a:solidFill>
                <a:srgbClr val="003366"/>
              </a:solidFill>
            </a:endParaRPr>
          </a:p>
        </p:txBody>
      </p:sp>
      <p:pic>
        <p:nvPicPr>
          <p:cNvPr id="209720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828800" y="4267200"/>
            <a:ext cx="1838325" cy="21336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59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59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59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00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0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602" name=""/>
          <p:cNvSpPr txBox="1"/>
          <p:nvPr/>
        </p:nvSpPr>
        <p:spPr>
          <a:xfrm rot="0">
            <a:off x="76200" y="1143000"/>
            <a:ext cx="8915400" cy="30003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spcBef>
                <a:spcPct val="50000"/>
              </a:spcBef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One common arrangements uses light-emitting diodes (LED's) for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each segment. By controlling the current through each LED, some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segments will be light and others will be dark so that desired</a:t>
            </a:r>
          </a:p>
          <a:p>
            <a:pPr algn="just" lvl="0">
              <a:spcBef>
                <a:spcPct val="50000"/>
              </a:spcBef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  character pattern will be generated.</a:t>
            </a:r>
          </a:p>
          <a:p>
            <a:pPr algn="just" lvl="0">
              <a:spcBef>
                <a:spcPct val="50000"/>
              </a:spcBef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spcBef>
                <a:spcPct val="50000"/>
              </a:spcBef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</p:txBody>
      </p:sp>
      <p:sp>
        <p:nvSpPr>
          <p:cNvPr id="1049603" name=""/>
          <p:cNvSpPr txBox="1"/>
          <p:nvPr/>
        </p:nvSpPr>
        <p:spPr>
          <a:xfrm rot="0">
            <a:off x="381000" y="5105400"/>
            <a:ext cx="7848600" cy="12192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spcBef>
                <a:spcPct val="20000"/>
              </a:spcBef>
              <a:buClr>
                <a:schemeClr val="dk1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There are two types of 7</a:t>
            </a:r>
            <a:r>
              <a:rPr sz="2100">
                <a:latin typeface="Comic Sans MS" pitchFamily="66" charset="0"/>
                <a:sym typeface="Symbol" pitchFamily="18" charset="2"/>
              </a:rPr>
              <a:t></a:t>
            </a:r>
            <a:r>
              <a:rPr b="0" sz="2100">
                <a:latin typeface="Comic Sans MS" pitchFamily="66" charset="0"/>
              </a:rPr>
              <a:t>segment LED displays; </a:t>
            </a:r>
          </a:p>
          <a:p>
            <a:pPr algn="just" eaLnBrk="1" hangingPunct="1" indent="-342900" latinLnBrk="1" lvl="0" marL="342900">
              <a:spcBef>
                <a:spcPct val="20000"/>
              </a:spcBef>
              <a:buClr>
                <a:schemeClr val="dk1"/>
              </a:buClr>
              <a:buSzPct val="60000"/>
              <a:buFontTx/>
              <a:buNone/>
            </a:pPr>
            <a:r>
              <a:rPr b="0" sz="2100">
                <a:latin typeface="Comic Sans MS" pitchFamily="66" charset="0"/>
              </a:rPr>
              <a:t>      A) common - anode </a:t>
            </a:r>
          </a:p>
          <a:p>
            <a:pPr algn="just" eaLnBrk="1" hangingPunct="1" indent="-342900" latinLnBrk="1" lvl="0" marL="342900">
              <a:spcBef>
                <a:spcPct val="20000"/>
              </a:spcBef>
              <a:buClr>
                <a:schemeClr val="dk1"/>
              </a:buClr>
              <a:buSzPct val="60000"/>
              <a:buFontTx/>
              <a:buNone/>
            </a:pPr>
            <a:r>
              <a:rPr b="0" sz="2100">
                <a:latin typeface="Comic Sans MS" pitchFamily="66" charset="0"/>
              </a:rPr>
              <a:t>      B) common </a:t>
            </a:r>
            <a:r>
              <a:rPr sz="2100">
                <a:latin typeface="Comic Sans MS" pitchFamily="66" charset="0"/>
                <a:sym typeface="Symbol" pitchFamily="18" charset="2"/>
              </a:rPr>
              <a:t> </a:t>
            </a:r>
            <a:r>
              <a:rPr b="0" sz="2100">
                <a:latin typeface="Comic Sans MS" pitchFamily="66" charset="0"/>
              </a:rPr>
              <a:t>cathode</a:t>
            </a:r>
          </a:p>
        </p:txBody>
      </p:sp>
      <p:pic>
        <p:nvPicPr>
          <p:cNvPr id="209721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828800" y="3076575"/>
            <a:ext cx="4333875" cy="17240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0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0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0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0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0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609" name=""/>
          <p:cNvSpPr txBox="1"/>
          <p:nvPr/>
        </p:nvSpPr>
        <p:spPr>
          <a:xfrm rot="0">
            <a:off x="304800" y="1143000"/>
            <a:ext cx="8610600" cy="6858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latinLnBrk="1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000" lang="zh-CN">
                <a:solidFill>
                  <a:srgbClr val="000066"/>
                </a:solidFill>
                <a:latin typeface="Tahoma" pitchFamily="34" charset="0"/>
              </a:rPr>
              <a:t>  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In common</a:t>
            </a:r>
            <a:r>
              <a:rPr sz="2000">
                <a:solidFill>
                  <a:srgbClr val="000066"/>
                </a:solidFill>
                <a:latin typeface="Comic Sans MS" pitchFamily="66" charset="0"/>
                <a:sym typeface="Symbol" pitchFamily="18" charset="2"/>
              </a:rPr>
              <a:t>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anode, the anode of all of the LEDs are tied together to</a:t>
            </a:r>
          </a:p>
          <a:p>
            <a:pPr algn="just" eaLnBrk="1" hangingPunct="1" latinLnBrk="1" lvl="0">
              <a:lnSpc>
                <a:spcPct val="150000"/>
              </a:lnSpc>
            </a:pP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   positive of the power supply (V</a:t>
            </a:r>
            <a:r>
              <a:rPr baseline="-25000" b="0" sz="2000">
                <a:solidFill>
                  <a:srgbClr val="000066"/>
                </a:solidFill>
                <a:latin typeface="Comic Sans MS" pitchFamily="66" charset="0"/>
              </a:rPr>
              <a:t>cc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) as shown</a:t>
            </a:r>
          </a:p>
        </p:txBody>
      </p:sp>
      <p:pic>
        <p:nvPicPr>
          <p:cNvPr id="209721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4800" y="2362200"/>
            <a:ext cx="5286375" cy="3114675"/>
          </a:xfrm>
          <a:prstGeom prst="rect"/>
          <a:noFill/>
          <a:ln>
            <a:noFill/>
          </a:ln>
        </p:spPr>
      </p:pic>
      <p:pic>
        <p:nvPicPr>
          <p:cNvPr id="2097212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5105400" y="3124200"/>
            <a:ext cx="3581400" cy="21812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1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1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" y="1166812"/>
            <a:ext cx="8686800" cy="51577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1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69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1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7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8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19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4800" y="1470025"/>
            <a:ext cx="8686800" cy="4487862"/>
          </a:xfrm>
          <a:prstGeom prst="rect"/>
          <a:noFill/>
          <a:ln>
            <a:noFill/>
          </a:ln>
        </p:spPr>
      </p:pic>
      <p:sp>
        <p:nvSpPr>
          <p:cNvPr id="1049620" name=""/>
          <p:cNvSpPr txBox="1"/>
          <p:nvPr/>
        </p:nvSpPr>
        <p:spPr>
          <a:xfrm rot="0">
            <a:off x="304800" y="1143000"/>
            <a:ext cx="8610600" cy="6858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latinLnBrk="1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000" lang="zh-CN">
                <a:solidFill>
                  <a:srgbClr val="000066"/>
                </a:solidFill>
                <a:latin typeface="Tahoma" pitchFamily="34" charset="0"/>
              </a:rPr>
              <a:t> 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Example: 1</a:t>
            </a:r>
          </a:p>
        </p:txBody>
      </p:sp>
    </p:spTree>
  </p:cSld>
  <p:clrMapOvr>
    <a:masterClrMapping/>
  </p:clrMapOvr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1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17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18" name=""/>
          <p:cNvSpPr/>
          <p:nvPr/>
        </p:nvSpPr>
        <p:spPr>
          <a:xfrm rot="0">
            <a:off x="1524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19" name=""/>
          <p:cNvSpPr/>
          <p:nvPr/>
        </p:nvSpPr>
        <p:spPr>
          <a:xfrm rot="0">
            <a:off x="152400" y="12192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20" name=""/>
          <p:cNvSpPr/>
          <p:nvPr/>
        </p:nvSpPr>
        <p:spPr>
          <a:xfrm rot="0">
            <a:off x="533400" y="533400"/>
            <a:ext cx="75438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Half-adder</a:t>
            </a:r>
          </a:p>
        </p:txBody>
      </p:sp>
      <p:sp>
        <p:nvSpPr>
          <p:cNvPr id="1048621" name=""/>
          <p:cNvSpPr txBox="1"/>
          <p:nvPr/>
        </p:nvSpPr>
        <p:spPr>
          <a:xfrm rot="0">
            <a:off x="304800" y="1371600"/>
            <a:ext cx="8686800" cy="42672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  <a:ea typeface="Times New Roman" pitchFamily="18" charset="0"/>
              </a:rPr>
              <a:t>The half-adder can be used to add together the two least significant bits A and B of two numbers, where there is no input carry.</a:t>
            </a:r>
          </a:p>
          <a:p>
            <a:pPr eaLnBrk="1" hangingPunct="1" indent="-342900" latinLnBrk="1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  <a:ea typeface="Times New Roman" pitchFamily="18" charset="0"/>
              </a:rPr>
              <a:t> The block diagram of a half-adder is shown below  </a:t>
            </a:r>
          </a:p>
        </p:txBody>
      </p:sp>
      <p:pic>
        <p:nvPicPr>
          <p:cNvPr id="209715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828800" y="3810000"/>
            <a:ext cx="5353050" cy="18478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2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2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2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24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2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38112" y="1143000"/>
            <a:ext cx="8853488" cy="51863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2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2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2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2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3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631" name=""/>
          <p:cNvSpPr txBox="1"/>
          <p:nvPr/>
        </p:nvSpPr>
        <p:spPr>
          <a:xfrm rot="0">
            <a:off x="304800" y="1143000"/>
            <a:ext cx="8610600" cy="685800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latinLnBrk="1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000" lang="zh-CN">
                <a:solidFill>
                  <a:srgbClr val="000066"/>
                </a:solidFill>
                <a:latin typeface="Tahoma" pitchFamily="34" charset="0"/>
              </a:rPr>
              <a:t> 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In common cathode, the cathode of all of the LEDs are tied together to  positive of the power supply (V</a:t>
            </a:r>
            <a:r>
              <a:rPr baseline="-25000" b="0" sz="2000">
                <a:solidFill>
                  <a:srgbClr val="000066"/>
                </a:solidFill>
                <a:latin typeface="Comic Sans MS" pitchFamily="66" charset="0"/>
              </a:rPr>
              <a:t>cc</a:t>
            </a:r>
            <a:r>
              <a:rPr b="0" sz="2000">
                <a:solidFill>
                  <a:srgbClr val="000066"/>
                </a:solidFill>
                <a:latin typeface="Comic Sans MS" pitchFamily="66" charset="0"/>
              </a:rPr>
              <a:t>) as shown</a:t>
            </a:r>
          </a:p>
        </p:txBody>
      </p:sp>
      <p:pic>
        <p:nvPicPr>
          <p:cNvPr id="209721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57225" y="2257425"/>
            <a:ext cx="7829550" cy="39147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3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3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3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3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3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157287" y="1143000"/>
            <a:ext cx="6829425" cy="49911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3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3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3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0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85800" y="1181100"/>
            <a:ext cx="7767637" cy="51435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1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4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4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1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04800" y="1066800"/>
            <a:ext cx="8077200" cy="525303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4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4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4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50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5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652" name=""/>
          <p:cNvSpPr/>
          <p:nvPr/>
        </p:nvSpPr>
        <p:spPr>
          <a:xfrm rot="0">
            <a:off x="457200" y="1371600"/>
            <a:ext cx="3559175" cy="1452562"/>
          </a:xfrm>
          <a:prstGeom prst="rect"/>
          <a:noFill/>
          <a:ln>
            <a:noFill/>
          </a:ln>
        </p:spPr>
        <p:txBody>
          <a:bodyPr bIns="25400" lIns="63500" rIns="63500" tIns="2540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a = A + B D + C + B' D'</a:t>
            </a:r>
          </a:p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b = C' D' + C D + B'</a:t>
            </a:r>
          </a:p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c = B + C' + D</a:t>
            </a:r>
          </a:p>
        </p:txBody>
      </p:sp>
      <p:sp>
        <p:nvSpPr>
          <p:cNvPr id="1049653" name=""/>
          <p:cNvSpPr/>
          <p:nvPr/>
        </p:nvSpPr>
        <p:spPr>
          <a:xfrm rot="0">
            <a:off x="460375" y="2819400"/>
            <a:ext cx="5241925" cy="1990725"/>
          </a:xfrm>
          <a:prstGeom prst="rect"/>
          <a:noFill/>
          <a:ln>
            <a:noFill/>
          </a:ln>
        </p:spPr>
        <p:txBody>
          <a:bodyPr bIns="25400" lIns="63500" rIns="63500" tIns="2540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d = B' D' + C D' + B C' D + B' C + A</a:t>
            </a:r>
          </a:p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e = B' D' + C D’</a:t>
            </a:r>
          </a:p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f = A + C' D' + B D' + B C'</a:t>
            </a:r>
          </a:p>
          <a:p>
            <a:pPr lvl="0">
              <a:lnSpc>
                <a:spcPct val="150000"/>
              </a:lnSpc>
            </a:pPr>
            <a:r>
              <a:rPr altLang="en-US" sz="2100" lang="en-US">
                <a:solidFill>
                  <a:schemeClr val="lt2"/>
                </a:solidFill>
                <a:latin typeface="Comic Sans MS" pitchFamily="66" charset="0"/>
                <a:ea typeface="굴림" pitchFamily="34" charset="-127"/>
              </a:rPr>
              <a:t>g = A + C D' + B C' + B' C</a:t>
            </a:r>
          </a:p>
        </p:txBody>
      </p: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7"/>
                                        <p:tgtEl>
                                          <p:spTgt spid="104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12"/>
                                        <p:tgtEl>
                                          <p:spTgt spid="104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52" grpId="0" uiExpand="0" build="whole"/>
      <p:bldP spid="1049653" grpId="0" uiExpand="0" build="whole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5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5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5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5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5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2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66700" y="1285875"/>
            <a:ext cx="8648700" cy="48863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5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6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2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2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81000" y="1676400"/>
            <a:ext cx="8458200" cy="37338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6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6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6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669" name=""/>
          <p:cNvSpPr txBox="1"/>
          <p:nvPr/>
        </p:nvSpPr>
        <p:spPr>
          <a:xfrm rot="0">
            <a:off x="533400" y="1143000"/>
            <a:ext cx="8229600" cy="525621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Example.1. </a:t>
            </a:r>
            <a:r>
              <a:rPr b="0" sz="2100">
                <a:latin typeface="Comic Sans MS" pitchFamily="66" charset="0"/>
              </a:rPr>
              <a:t>Design and implement a logic diagram for a Boolean function given by a truth table below using a 3-to-8 decoder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Truth table: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endParaRPr b="0" sz="2100">
              <a:latin typeface="Comic Sans MS" pitchFamily="66" charset="0"/>
            </a:endParaRP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endParaRPr b="0" sz="2100">
              <a:latin typeface="Comic Sans MS" pitchFamily="66" charset="0"/>
            </a:endParaRP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endParaRPr b="0" sz="2100">
              <a:latin typeface="Comic Sans MS" pitchFamily="66" charset="0"/>
            </a:endParaRP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Tx/>
              <a:buNone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Minterms:</a:t>
            </a:r>
          </a:p>
          <a:p>
            <a:pPr algn="just" indent="-445770" lvl="1" marL="742950">
              <a:lnSpc>
                <a:spcPct val="150000"/>
              </a:lnSpc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F=</a:t>
            </a:r>
            <a:r>
              <a:rPr b="0" sz="2100">
                <a:latin typeface="Comic Sans MS" pitchFamily="66" charset="0"/>
                <a:sym typeface="Symbol" pitchFamily="18" charset="2"/>
              </a:rPr>
              <a:t></a:t>
            </a:r>
            <a:r>
              <a:rPr b="0" sz="2100">
                <a:latin typeface="Comic Sans MS" pitchFamily="66" charset="0"/>
              </a:rPr>
              <a:t>m(3,5,6,7)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Implementation using decoder:</a:t>
            </a:r>
          </a:p>
        </p:txBody>
      </p:sp>
      <p:sp>
        <p:nvSpPr>
          <p:cNvPr id="1049670" name=""/>
          <p:cNvSpPr txBox="1"/>
          <p:nvPr/>
        </p:nvSpPr>
        <p:spPr>
          <a:xfrm rot="0">
            <a:off x="4060825" y="2387600"/>
            <a:ext cx="1368425" cy="3378200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A B C  F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0 0 0    0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0 0 1    0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0 1 0    0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0 1 1    1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1 0 0    0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1 0 1    1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1 1 0    1</a:t>
            </a:r>
          </a:p>
          <a:p>
            <a:pPr lvl="0"/>
            <a:r>
              <a:rPr altLang="en-US" sz="2400" lang="zh-CN">
                <a:solidFill>
                  <a:srgbClr val="000000"/>
                </a:solidFill>
                <a:latin typeface="Arial Unicode MS" pitchFamily="34" charset="-128"/>
              </a:rPr>
              <a:t>1 1 1    1</a:t>
            </a:r>
          </a:p>
        </p:txBody>
      </p:sp>
      <p:grpSp>
        <p:nvGrpSpPr>
          <p:cNvPr id="224" name=""/>
          <p:cNvGrpSpPr/>
          <p:nvPr/>
        </p:nvGrpSpPr>
        <p:grpSpPr>
          <a:xfrm rot="0">
            <a:off x="4067175" y="2505075"/>
            <a:ext cx="1419225" cy="3181350"/>
            <a:chOff x="2904" y="1584"/>
            <a:chExt cx="894" cy="2004"/>
          </a:xfrm>
        </p:grpSpPr>
        <p:sp>
          <p:nvSpPr>
            <p:cNvPr id="1049671" name=""/>
            <p:cNvSpPr/>
            <p:nvPr/>
          </p:nvSpPr>
          <p:spPr>
            <a:xfrm rot="0">
              <a:off x="2904" y="1764"/>
              <a:ext cx="894" cy="0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72" name=""/>
            <p:cNvSpPr/>
            <p:nvPr/>
          </p:nvSpPr>
          <p:spPr>
            <a:xfrm rot="0">
              <a:off x="3516" y="1584"/>
              <a:ext cx="0" cy="2004"/>
            </a:xfrm>
            <a:prstGeom prst="line"/>
            <a:noFill/>
            <a:ln w="19050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</p:grpSp>
      <p:grpSp>
        <p:nvGrpSpPr>
          <p:cNvPr id="225" name=""/>
          <p:cNvGrpSpPr/>
          <p:nvPr/>
        </p:nvGrpSpPr>
        <p:grpSpPr>
          <a:xfrm rot="0">
            <a:off x="5940425" y="3022600"/>
            <a:ext cx="1920875" cy="2097087"/>
            <a:chOff x="3742" y="1904"/>
            <a:chExt cx="1210" cy="1321"/>
          </a:xfrm>
        </p:grpSpPr>
        <p:sp>
          <p:nvSpPr>
            <p:cNvPr id="1049673" name=""/>
            <p:cNvSpPr/>
            <p:nvPr/>
          </p:nvSpPr>
          <p:spPr>
            <a:xfrm rot="0">
              <a:off x="4072" y="1904"/>
              <a:ext cx="504" cy="1304"/>
            </a:xfrm>
            <a:prstGeom prst="rect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  <p:txBody>
            <a:bodyPr anchor="ctr" bIns="45720" lIns="91440" rIns="91440" tIns="45720" wrap="none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endParaRPr altLang="en-US" sz="2800" lang="zh-CN">
                <a:solidFill>
                  <a:srgbClr val="000000"/>
                </a:solidFill>
              </a:endParaRPr>
            </a:p>
          </p:txBody>
        </p:sp>
        <p:sp>
          <p:nvSpPr>
            <p:cNvPr id="1049674" name=""/>
            <p:cNvSpPr/>
            <p:nvPr/>
          </p:nvSpPr>
          <p:spPr>
            <a:xfrm rot="0">
              <a:off x="3848" y="2224"/>
              <a:ext cx="232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75" name=""/>
            <p:cNvSpPr/>
            <p:nvPr/>
          </p:nvSpPr>
          <p:spPr>
            <a:xfrm rot="0">
              <a:off x="3848" y="2552"/>
              <a:ext cx="232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76" name=""/>
            <p:cNvSpPr/>
            <p:nvPr/>
          </p:nvSpPr>
          <p:spPr>
            <a:xfrm rot="0">
              <a:off x="3856" y="2888"/>
              <a:ext cx="232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77" name=""/>
            <p:cNvSpPr txBox="1"/>
            <p:nvPr/>
          </p:nvSpPr>
          <p:spPr>
            <a:xfrm rot="0">
              <a:off x="4374" y="1926"/>
              <a:ext cx="195" cy="1299"/>
            </a:xfrm>
            <a:prstGeom prst="rect"/>
            <a:noFill/>
            <a:ln>
              <a:noFill/>
            </a:ln>
          </p:spPr>
          <p:txBody>
            <a:bodyPr bIns="45720" lIns="91440" rIns="91440" tIns="45720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0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1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2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3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4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5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6</a:t>
              </a:r>
            </a:p>
            <a:p>
              <a:pPr lvl="0"/>
              <a:r>
                <a:rPr altLang="en-US" sz="1600" lang="zh-CN">
                  <a:solidFill>
                    <a:srgbClr val="000000"/>
                  </a:solidFill>
                  <a:latin typeface="Comic Sans MS" pitchFamily="66" charset="0"/>
                </a:rPr>
                <a:t>7</a:t>
              </a:r>
            </a:p>
          </p:txBody>
        </p:sp>
        <p:sp>
          <p:nvSpPr>
            <p:cNvPr id="1049678" name=""/>
            <p:cNvSpPr/>
            <p:nvPr/>
          </p:nvSpPr>
          <p:spPr>
            <a:xfrm rot="0">
              <a:off x="4584" y="2472"/>
              <a:ext cx="25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79" name=""/>
            <p:cNvSpPr/>
            <p:nvPr/>
          </p:nvSpPr>
          <p:spPr>
            <a:xfrm rot="0">
              <a:off x="4584" y="2792"/>
              <a:ext cx="368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0" name=""/>
            <p:cNvSpPr/>
            <p:nvPr/>
          </p:nvSpPr>
          <p:spPr>
            <a:xfrm rot="0">
              <a:off x="4584" y="2944"/>
              <a:ext cx="352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1" name=""/>
            <p:cNvSpPr/>
            <p:nvPr/>
          </p:nvSpPr>
          <p:spPr>
            <a:xfrm rot="0">
              <a:off x="4584" y="3088"/>
              <a:ext cx="33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2" name=""/>
            <p:cNvSpPr/>
            <p:nvPr/>
          </p:nvSpPr>
          <p:spPr>
            <a:xfrm rot="0">
              <a:off x="4584" y="2040"/>
              <a:ext cx="9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3" name=""/>
            <p:cNvSpPr/>
            <p:nvPr/>
          </p:nvSpPr>
          <p:spPr>
            <a:xfrm rot="0">
              <a:off x="4584" y="2144"/>
              <a:ext cx="9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4" name=""/>
            <p:cNvSpPr/>
            <p:nvPr/>
          </p:nvSpPr>
          <p:spPr>
            <a:xfrm rot="0">
              <a:off x="4584" y="2288"/>
              <a:ext cx="9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5" name=""/>
            <p:cNvSpPr/>
            <p:nvPr/>
          </p:nvSpPr>
          <p:spPr>
            <a:xfrm rot="0">
              <a:off x="4584" y="2584"/>
              <a:ext cx="96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86" name=""/>
            <p:cNvSpPr txBox="1"/>
            <p:nvPr/>
          </p:nvSpPr>
          <p:spPr>
            <a:xfrm rot="0">
              <a:off x="3742" y="1976"/>
              <a:ext cx="234" cy="1028"/>
            </a:xfrm>
            <a:prstGeom prst="rect"/>
            <a:noFill/>
            <a:ln>
              <a:noFill/>
            </a:ln>
          </p:spPr>
          <p:txBody>
            <a:bodyPr bIns="45720" lIns="91440" rIns="91440" tIns="45720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r>
                <a:rPr altLang="en-US" sz="2000" lang="zh-CN">
                  <a:solidFill>
                    <a:srgbClr val="000000"/>
                  </a:solidFill>
                  <a:latin typeface="Comic Sans MS" pitchFamily="66" charset="0"/>
                </a:rPr>
                <a:t>A</a:t>
              </a:r>
            </a:p>
            <a:p>
              <a:pPr lvl="0"/>
              <a:endParaRPr altLang="en-US" sz="2000" lang="zh-CN">
                <a:solidFill>
                  <a:srgbClr val="000000"/>
                </a:solidFill>
                <a:latin typeface="Comic Sans MS" pitchFamily="66" charset="0"/>
              </a:endParaRPr>
            </a:p>
            <a:p>
              <a:pPr lvl="0"/>
              <a:r>
                <a:rPr altLang="en-US" sz="2000" lang="zh-CN">
                  <a:solidFill>
                    <a:srgbClr val="000000"/>
                  </a:solidFill>
                  <a:latin typeface="Comic Sans MS" pitchFamily="66" charset="0"/>
                </a:rPr>
                <a:t>B</a:t>
              </a:r>
            </a:p>
            <a:p>
              <a:pPr lvl="0"/>
              <a:br/>
              <a:r>
                <a:rPr altLang="en-US" sz="2000" lang="zh-CN">
                  <a:solidFill>
                    <a:srgbClr val="000000"/>
                  </a:solidFill>
                  <a:latin typeface="Comic Sans MS" pitchFamily="66" charset="0"/>
                </a:rPr>
                <a:t>C</a:t>
              </a:r>
            </a:p>
          </p:txBody>
        </p:sp>
      </p:grpSp>
      <p:sp>
        <p:nvSpPr>
          <p:cNvPr id="1049687" name=""/>
          <p:cNvSpPr txBox="1"/>
          <p:nvPr/>
        </p:nvSpPr>
        <p:spPr>
          <a:xfrm rot="0">
            <a:off x="6478587" y="3355975"/>
            <a:ext cx="309562" cy="1323975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1600" lang="zh-CN">
                <a:solidFill>
                  <a:srgbClr val="0000FF"/>
                </a:solidFill>
                <a:latin typeface="Comic Sans MS" pitchFamily="66" charset="0"/>
              </a:rPr>
              <a:t>2</a:t>
            </a:r>
          </a:p>
          <a:p>
            <a:pPr lvl="0"/>
            <a:endParaRPr altLang="en-US" sz="1600" lang="zh-CN">
              <a:solidFill>
                <a:srgbClr val="0000FF"/>
              </a:solidFill>
              <a:latin typeface="Comic Sans MS" pitchFamily="66" charset="0"/>
            </a:endParaRPr>
          </a:p>
          <a:p>
            <a:pPr lvl="0"/>
            <a:r>
              <a:rPr altLang="en-US" sz="1600" lang="zh-CN">
                <a:solidFill>
                  <a:srgbClr val="0000FF"/>
                </a:solidFill>
                <a:latin typeface="Comic Sans MS" pitchFamily="66" charset="0"/>
              </a:rPr>
              <a:t>1</a:t>
            </a:r>
          </a:p>
          <a:p>
            <a:pPr lvl="0"/>
            <a:endParaRPr altLang="en-US" sz="1600" lang="zh-CN">
              <a:solidFill>
                <a:srgbClr val="0000FF"/>
              </a:solidFill>
              <a:latin typeface="Comic Sans MS" pitchFamily="66" charset="0"/>
            </a:endParaRPr>
          </a:p>
          <a:p>
            <a:pPr lvl="0"/>
            <a:r>
              <a:rPr altLang="en-US" sz="1600" lang="zh-CN">
                <a:solidFill>
                  <a:srgbClr val="0000FF"/>
                </a:solidFill>
                <a:latin typeface="Comic Sans MS" pitchFamily="66" charset="0"/>
              </a:rPr>
              <a:t>0</a:t>
            </a:r>
          </a:p>
        </p:txBody>
      </p:sp>
      <p:grpSp>
        <p:nvGrpSpPr>
          <p:cNvPr id="226" name=""/>
          <p:cNvGrpSpPr/>
          <p:nvPr/>
        </p:nvGrpSpPr>
        <p:grpSpPr>
          <a:xfrm rot="0">
            <a:off x="7670800" y="3811587"/>
            <a:ext cx="1358900" cy="1268412"/>
            <a:chOff x="4832" y="2401"/>
            <a:chExt cx="856" cy="799"/>
          </a:xfrm>
        </p:grpSpPr>
        <p:sp>
          <p:nvSpPr>
            <p:cNvPr id="1049688" name=""/>
            <p:cNvSpPr/>
            <p:nvPr/>
          </p:nvSpPr>
          <p:spPr>
            <a:xfrm rot="0">
              <a:off x="4900" y="2624"/>
              <a:ext cx="708" cy="576"/>
            </a:xfrm>
            <a:custGeom>
              <a:avLst/>
              <a:gdLst>
                <a:gd name="l" fmla="*/ 0 w 708"/>
                <a:gd name="t" fmla="*/ 0 h 576"/>
                <a:gd name="r" fmla="*/ 708 w 708"/>
                <a:gd name="b" fmla="*/ 576 h 576"/>
              </a:gdLst>
              <a:ahLst/>
              <a:rect l="l" t="t" r="r" b="b"/>
              <a:pathLst>
                <a:path w="708" h="576">
                  <a:moveTo>
                    <a:pt x="0" y="0"/>
                  </a:moveTo>
                  <a:lnTo>
                    <a:pt x="17" y="40"/>
                  </a:lnTo>
                  <a:lnTo>
                    <a:pt x="39" y="95"/>
                  </a:lnTo>
                  <a:lnTo>
                    <a:pt x="54" y="157"/>
                  </a:lnTo>
                  <a:lnTo>
                    <a:pt x="66" y="227"/>
                  </a:lnTo>
                  <a:lnTo>
                    <a:pt x="74" y="284"/>
                  </a:lnTo>
                  <a:lnTo>
                    <a:pt x="69" y="338"/>
                  </a:lnTo>
                  <a:lnTo>
                    <a:pt x="58" y="399"/>
                  </a:lnTo>
                  <a:lnTo>
                    <a:pt x="45" y="458"/>
                  </a:lnTo>
                  <a:lnTo>
                    <a:pt x="28" y="512"/>
                  </a:lnTo>
                  <a:lnTo>
                    <a:pt x="0" y="572"/>
                  </a:lnTo>
                  <a:lnTo>
                    <a:pt x="210" y="576"/>
                  </a:lnTo>
                  <a:lnTo>
                    <a:pt x="297" y="570"/>
                  </a:lnTo>
                  <a:lnTo>
                    <a:pt x="342" y="567"/>
                  </a:lnTo>
                  <a:lnTo>
                    <a:pt x="375" y="559"/>
                  </a:lnTo>
                  <a:lnTo>
                    <a:pt x="409" y="549"/>
                  </a:lnTo>
                  <a:lnTo>
                    <a:pt x="445" y="533"/>
                  </a:lnTo>
                  <a:lnTo>
                    <a:pt x="486" y="515"/>
                  </a:lnTo>
                  <a:lnTo>
                    <a:pt x="526" y="490"/>
                  </a:lnTo>
                  <a:lnTo>
                    <a:pt x="552" y="470"/>
                  </a:lnTo>
                  <a:lnTo>
                    <a:pt x="577" y="447"/>
                  </a:lnTo>
                  <a:lnTo>
                    <a:pt x="604" y="420"/>
                  </a:lnTo>
                  <a:lnTo>
                    <a:pt x="628" y="398"/>
                  </a:lnTo>
                  <a:lnTo>
                    <a:pt x="651" y="370"/>
                  </a:lnTo>
                  <a:lnTo>
                    <a:pt x="680" y="333"/>
                  </a:lnTo>
                  <a:lnTo>
                    <a:pt x="708" y="286"/>
                  </a:lnTo>
                  <a:lnTo>
                    <a:pt x="682" y="245"/>
                  </a:lnTo>
                  <a:lnTo>
                    <a:pt x="658" y="210"/>
                  </a:lnTo>
                  <a:lnTo>
                    <a:pt x="638" y="185"/>
                  </a:lnTo>
                  <a:lnTo>
                    <a:pt x="616" y="161"/>
                  </a:lnTo>
                  <a:lnTo>
                    <a:pt x="592" y="138"/>
                  </a:lnTo>
                  <a:lnTo>
                    <a:pt x="572" y="120"/>
                  </a:lnTo>
                  <a:lnTo>
                    <a:pt x="552" y="103"/>
                  </a:lnTo>
                  <a:lnTo>
                    <a:pt x="528" y="85"/>
                  </a:lnTo>
                  <a:lnTo>
                    <a:pt x="506" y="72"/>
                  </a:lnTo>
                  <a:lnTo>
                    <a:pt x="480" y="58"/>
                  </a:lnTo>
                  <a:lnTo>
                    <a:pt x="451" y="43"/>
                  </a:lnTo>
                  <a:lnTo>
                    <a:pt x="415" y="29"/>
                  </a:lnTo>
                  <a:lnTo>
                    <a:pt x="385" y="20"/>
                  </a:lnTo>
                  <a:lnTo>
                    <a:pt x="350" y="11"/>
                  </a:lnTo>
                  <a:lnTo>
                    <a:pt x="313" y="5"/>
                  </a:lnTo>
                  <a:lnTo>
                    <a:pt x="278" y="1"/>
                  </a:lnTo>
                  <a:lnTo>
                    <a:pt x="253" y="1"/>
                  </a:lnTo>
                  <a:lnTo>
                    <a:pt x="227" y="0"/>
                  </a:ln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dk1">
                  <a:alpha val="100000"/>
                </a:schemeClr>
              </a:solidFill>
              <a:prstDash val="solid"/>
              <a:round/>
            </a:ln>
          </p:spPr>
          <p:txBody>
            <a:bodyPr bIns="45720" lIns="91440" rIns="91440" tIns="45720"/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endParaRPr altLang="en-US" sz="2800" lang="zh-CN">
                <a:solidFill>
                  <a:srgbClr val="000000"/>
                </a:solidFill>
              </a:endParaRPr>
            </a:p>
          </p:txBody>
        </p:sp>
        <p:sp>
          <p:nvSpPr>
            <p:cNvPr id="1049689" name=""/>
            <p:cNvSpPr txBox="1"/>
            <p:nvPr/>
          </p:nvSpPr>
          <p:spPr>
            <a:xfrm rot="0">
              <a:off x="5443" y="2401"/>
              <a:ext cx="239" cy="301"/>
            </a:xfrm>
            <a:prstGeom prst="rect"/>
            <a:noFill/>
            <a:ln>
              <a:noFill/>
            </a:ln>
          </p:spPr>
          <p:txBody>
            <a:bodyPr bIns="45720" lIns="91440" rIns="91440" tIns="45720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r>
                <a:rPr altLang="en-US" sz="2500" lang="zh-CN">
                  <a:solidFill>
                    <a:srgbClr val="000000"/>
                  </a:solidFill>
                  <a:latin typeface="Comic Sans MS" pitchFamily="66" charset="0"/>
                </a:rPr>
                <a:t>F</a:t>
              </a:r>
            </a:p>
          </p:txBody>
        </p:sp>
        <p:grpSp>
          <p:nvGrpSpPr>
            <p:cNvPr id="227" name=""/>
            <p:cNvGrpSpPr/>
            <p:nvPr/>
          </p:nvGrpSpPr>
          <p:grpSpPr>
            <a:xfrm rot="0">
              <a:off x="5600" y="2760"/>
              <a:ext cx="88" cy="152"/>
              <a:chOff x="672" y="3696"/>
              <a:chExt cx="88" cy="152"/>
            </a:xfrm>
          </p:grpSpPr>
          <p:sp>
            <p:nvSpPr>
              <p:cNvPr id="1049690" name=""/>
              <p:cNvSpPr/>
              <p:nvPr/>
            </p:nvSpPr>
            <p:spPr>
              <a:xfrm rot="0">
                <a:off x="672" y="3840"/>
                <a:ext cx="88" cy="0"/>
              </a:xfrm>
              <a:prstGeom prst="line"/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</p:sp>
          <p:sp>
            <p:nvSpPr>
              <p:cNvPr id="1049691" name=""/>
              <p:cNvSpPr/>
              <p:nvPr/>
            </p:nvSpPr>
            <p:spPr>
              <a:xfrm rot="0" flipV="1">
                <a:off x="760" y="3696"/>
                <a:ext cx="0" cy="152"/>
              </a:xfrm>
              <a:prstGeom prst="line"/>
              <a:noFill/>
              <a:ln w="9525" cap="flat" cmpd="sng">
                <a:solidFill>
                  <a:schemeClr val="dk1">
                    <a:alpha val="100000"/>
                  </a:schemeClr>
                </a:solidFill>
                <a:prstDash val="solid"/>
                <a:miter/>
              </a:ln>
            </p:spPr>
          </p:sp>
        </p:grpSp>
        <p:sp>
          <p:nvSpPr>
            <p:cNvPr id="1049692" name=""/>
            <p:cNvSpPr/>
            <p:nvPr/>
          </p:nvSpPr>
          <p:spPr>
            <a:xfrm rot="0">
              <a:off x="4832" y="2472"/>
              <a:ext cx="0" cy="208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  <p:sp>
          <p:nvSpPr>
            <p:cNvPr id="1049693" name=""/>
            <p:cNvSpPr/>
            <p:nvPr/>
          </p:nvSpPr>
          <p:spPr>
            <a:xfrm rot="0">
              <a:off x="4840" y="2688"/>
              <a:ext cx="88" cy="0"/>
            </a:xfrm>
            <a:prstGeom prst="line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</a:ln>
          </p:spPr>
        </p:sp>
      </p:grpSp>
      <p:grpSp>
        <p:nvGrpSpPr>
          <p:cNvPr id="228" name=""/>
          <p:cNvGrpSpPr/>
          <p:nvPr/>
        </p:nvGrpSpPr>
        <p:grpSpPr>
          <a:xfrm rot="0">
            <a:off x="6719887" y="2428875"/>
            <a:ext cx="2552700" cy="1090612"/>
            <a:chOff x="6719978" y="2429634"/>
            <a:chExt cx="2552179" cy="1089943"/>
          </a:xfrm>
        </p:grpSpPr>
        <p:cxnSp>
          <p:nvCxnSpPr>
            <p:cNvPr id="3145728" name=""/>
            <p:cNvCxnSpPr>
              <a:cxnSpLocks/>
            </p:cNvCxnSpPr>
            <p:nvPr/>
          </p:nvCxnSpPr>
          <p:spPr>
            <a:xfrm rot="10800000" flipV="1">
              <a:off x="6719978" y="2760453"/>
              <a:ext cx="1216325" cy="759124"/>
            </a:xfrm>
            <a:prstGeom prst="straightConnector1"/>
            <a:noFill/>
            <a:ln w="9525" cap="flat" cmpd="sng">
              <a:solidFill>
                <a:schemeClr val="dk1">
                  <a:alpha val="100000"/>
                </a:schemeClr>
              </a:solidFill>
              <a:prstDash val="solid"/>
              <a:miter/>
              <a:tailEnd type="arrow" w="med" len="med"/>
            </a:ln>
          </p:spPr>
        </p:cxnSp>
        <p:sp>
          <p:nvSpPr>
            <p:cNvPr id="1049694" name=""/>
            <p:cNvSpPr txBox="1"/>
            <p:nvPr/>
          </p:nvSpPr>
          <p:spPr>
            <a:xfrm rot="0">
              <a:off x="7022907" y="2429634"/>
              <a:ext cx="2249250" cy="369105"/>
            </a:xfrm>
            <a:prstGeom prst="rect"/>
            <a:noFill/>
            <a:ln>
              <a:noFill/>
            </a:ln>
          </p:spPr>
          <p:txBody>
            <a:bodyPr bIns="45720" lIns="91440" rIns="91440" tIns="45720" wrap="none">
              <a:spAutoFit/>
            </a:bodyPr>
            <a:lstStyle>
              <a:lvl1pPr algn="l" fontAlgn="base" indent="0" latinLnBrk="1" marL="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1pPr>
              <a:lvl2pPr algn="l" fontAlgn="base" indent="0" latinLnBrk="1" marL="4572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2pPr>
              <a:lvl3pPr algn="l" fontAlgn="base" indent="0" latinLnBrk="1" marL="9144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3pPr>
              <a:lvl4pPr algn="l" fontAlgn="base" indent="0" latinLnBrk="1" marL="13716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4pPr>
              <a:lvl5pPr algn="l" fontAlgn="base" indent="0" latinLnBrk="1" marL="1828800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baseline="0" b="1" sz="3200" i="0">
                  <a:solidFill>
                    <a:schemeClr val="dk1"/>
                  </a:solidFill>
                  <a:latin typeface="Arial" pitchFamily="0" charset="0"/>
                  <a:sym typeface="Arial" pitchFamily="0" charset="0"/>
                </a:defRPr>
              </a:lvl5pPr>
            </a:lstStyle>
            <a:p>
              <a:pPr lvl="0"/>
              <a:r>
                <a:rPr altLang="en-US" b="0" sz="1800" lang="zh-CN">
                  <a:solidFill>
                    <a:srgbClr val="0000FF"/>
                  </a:solidFill>
                  <a:latin typeface="Comic Sans MS" pitchFamily="66" charset="0"/>
                </a:rPr>
                <a:t>Indicate MSB, LSB</a:t>
              </a:r>
            </a:p>
          </p:txBody>
        </p:sp>
      </p:grp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0" end="1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7"/>
                                        <p:tgtEl>
                                          <p:spTgt spid="1049669">
                                            <p:txEl>
                                              <p:charRg st="0" end="1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123" end="1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12"/>
                                        <p:tgtEl>
                                          <p:spTgt spid="1049669">
                                            <p:txEl>
                                              <p:charRg st="123" end="1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139" end="1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17"/>
                                        <p:tgtEl>
                                          <p:spTgt spid="1049669">
                                            <p:txEl>
                                              <p:charRg st="139" end="1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148" end="1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22"/>
                                        <p:tgtEl>
                                          <p:spTgt spid="1049669">
                                            <p:txEl>
                                              <p:charRg st="148" end="1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158" end="17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25"/>
                                        <p:tgtEl>
                                          <p:spTgt spid="1049669">
                                            <p:txEl>
                                              <p:charRg st="158" end="17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6">
                      <p:stCondLst>
                        <p:cond delay="indefinite"/>
                      </p:stCondLst>
                      <p:childTnLst>
                        <p:par>
                          <p:cTn fill="hold" id="2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8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69">
                                            <p:txEl>
                                              <p:charRg st="172" end="20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30"/>
                                        <p:tgtEl>
                                          <p:spTgt spid="1049669">
                                            <p:txEl>
                                              <p:charRg st="172" end="20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35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id="38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1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2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accel="100000" fill="hold" id="46" nodeType="clickEffect" presetClass="entr" presetID="54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8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9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51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52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3">
                      <p:stCondLst>
                        <p:cond delay="indefinite"/>
                      </p:stCondLst>
                      <p:childTnLst>
                        <p:par>
                          <p:cTn fill="hold" id="54">
                            <p:stCondLst>
                              <p:cond delay="0"/>
                            </p:stCondLst>
                            <p:childTnLst>
                              <p:par>
                                <p:cTn fill="hold" id="55" nodeType="clickEffect" presetClass="entr" presetID="2" presetSubtype="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7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8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669" grpId="0" uiExpand="0" build="p" bldLvl="1"/>
      <p:bldP spid="1049687" grpId="0" uiExpand="0" build="whole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2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69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79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69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97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98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699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00" name=""/>
          <p:cNvSpPr/>
          <p:nvPr/>
        </p:nvSpPr>
        <p:spPr>
          <a:xfrm rot="0">
            <a:off x="381000" y="1143000"/>
            <a:ext cx="8272462" cy="348615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98462" lvl="0" marL="398462">
              <a:lnSpc>
                <a:spcPct val="150000"/>
              </a:lnSpc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Example.2.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Can you design and implement a Boolean Function given below using a 2-to-4 decoder with enable input and an OR gate? </a:t>
            </a:r>
          </a:p>
          <a:p>
            <a:pPr algn="just" indent="-398462" lvl="0" marL="398462">
              <a:lnSpc>
                <a:spcPct val="150000"/>
              </a:lnSpc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                    </a:t>
            </a:r>
          </a:p>
          <a:p>
            <a:pPr algn="just" indent="-398462" lvl="0" marL="398462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  <a:p>
            <a:pPr algn="just" indent="-398462" lvl="0" marL="398462">
              <a:lnSpc>
                <a:spcPct val="150000"/>
              </a:lnSpc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Yes, 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Using a 2-to-4 decoder with enable input and an OR gate:</a:t>
            </a:r>
          </a:p>
          <a:p>
            <a:pPr algn="just" indent="-398462" lvl="0" marL="398462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</p:txBody>
      </p:sp>
      <p:sp>
        <p:nvSpPr>
          <p:cNvPr id="1049701" name=""/>
          <p:cNvSpPr/>
          <p:nvPr/>
        </p:nvSpPr>
        <p:spPr>
          <a:xfrm rot="0">
            <a:off x="2743200" y="2362200"/>
            <a:ext cx="1887537" cy="415925"/>
          </a:xfrm>
          <a:prstGeom prst="rect"/>
          <a:noFill/>
          <a:ln>
            <a:noFill/>
          </a:ln>
        </p:spPr>
        <p:txBody>
          <a:bodyPr anchor="ctr"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zh-CN" b="0" sz="2100" lang="en-US">
                <a:solidFill>
                  <a:schemeClr val="lt2"/>
                </a:solidFill>
                <a:latin typeface="Comic Sans MS" pitchFamily="66" charset="0"/>
                <a:ea typeface="Arial Unicode MS" pitchFamily="34" charset="-128"/>
              </a:rPr>
              <a:t>F=C(AB+A’B’) </a:t>
            </a:r>
          </a:p>
        </p:txBody>
      </p:sp>
      <p:sp>
        <p:nvSpPr>
          <p:cNvPr id="1049702" name=""/>
          <p:cNvSpPr/>
          <p:nvPr/>
        </p:nvSpPr>
        <p:spPr>
          <a:xfrm rot="0">
            <a:off x="1600200" y="4267200"/>
            <a:ext cx="3549650" cy="415925"/>
          </a:xfrm>
          <a:prstGeom prst="rect"/>
          <a:noFill/>
          <a:ln>
            <a:noFill/>
          </a:ln>
        </p:spPr>
        <p:txBody>
          <a:bodyPr anchor="ctr"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zh-CN" b="0" sz="2100" lang="en-US">
                <a:solidFill>
                  <a:srgbClr val="000000"/>
                </a:solidFill>
                <a:latin typeface="Comic Sans MS" pitchFamily="66" charset="0"/>
                <a:ea typeface="Arial Unicode MS" pitchFamily="34" charset="-128"/>
              </a:rPr>
              <a:t>F=C(AB+A’B’) = A</a:t>
            </a:r>
            <a:r>
              <a:rPr b="0" sz="2100">
                <a:solidFill>
                  <a:srgbClr val="3333CC"/>
                </a:solidFill>
                <a:latin typeface="Comic Sans MS" pitchFamily="66" charset="0"/>
                <a:ea typeface="Arial Unicode MS" pitchFamily="34" charset="-128"/>
              </a:rPr>
              <a:t>BC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  <a:ea typeface="Arial Unicode MS" pitchFamily="34" charset="-128"/>
              </a:rPr>
              <a:t> + A’</a:t>
            </a:r>
            <a:r>
              <a:rPr b="0" sz="2100">
                <a:solidFill>
                  <a:srgbClr val="3333CC"/>
                </a:solidFill>
                <a:latin typeface="Comic Sans MS" pitchFamily="66" charset="0"/>
                <a:ea typeface="Arial Unicode MS" pitchFamily="34" charset="-128"/>
              </a:rPr>
              <a:t>B’C</a:t>
            </a:r>
          </a:p>
        </p:txBody>
      </p:sp>
      <p:cxnSp>
        <p:nvCxnSpPr>
          <p:cNvPr id="3145729" name=""/>
          <p:cNvCxnSpPr>
            <a:cxnSpLocks/>
          </p:cNvCxnSpPr>
          <p:nvPr/>
        </p:nvCxnSpPr>
        <p:spPr>
          <a:xfrm rot="5400000" flipH="1" flipV="1">
            <a:off x="1926431" y="4626769"/>
            <a:ext cx="203200" cy="93662"/>
          </a:xfrm>
          <a:prstGeom prst="straightConnector1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  <a:tailEnd type="arrow" w="med" len="med"/>
          </a:ln>
        </p:spPr>
      </p:cxnSp>
      <p:sp>
        <p:nvSpPr>
          <p:cNvPr id="1049703" name=""/>
          <p:cNvSpPr txBox="1"/>
          <p:nvPr/>
        </p:nvSpPr>
        <p:spPr>
          <a:xfrm rot="0">
            <a:off x="1828800" y="4800600"/>
            <a:ext cx="439737" cy="307975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b="0" sz="1400" lang="zh-CN">
                <a:solidFill>
                  <a:srgbClr val="000000"/>
                </a:solidFill>
                <a:latin typeface="Comic Sans MS" pitchFamily="66" charset="0"/>
              </a:rPr>
              <a:t>EN</a:t>
            </a:r>
          </a:p>
        </p:txBody>
      </p:sp>
      <p:pic>
        <p:nvPicPr>
          <p:cNvPr id="209722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200400" y="4876800"/>
            <a:ext cx="2533650" cy="14192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3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3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3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32" name=""/>
          <p:cNvSpPr/>
          <p:nvPr/>
        </p:nvSpPr>
        <p:spPr>
          <a:xfrm rot="0">
            <a:off x="152400" y="63246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33" name=""/>
          <p:cNvSpPr/>
          <p:nvPr/>
        </p:nvSpPr>
        <p:spPr>
          <a:xfrm rot="0">
            <a:off x="152400" y="10668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34" name=""/>
          <p:cNvSpPr/>
          <p:nvPr/>
        </p:nvSpPr>
        <p:spPr>
          <a:xfrm rot="0">
            <a:off x="533400" y="457200"/>
            <a:ext cx="75438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sz="2800" lang="zh-CN">
                <a:solidFill>
                  <a:schemeClr val="lt2"/>
                </a:solidFill>
                <a:latin typeface="Comic Sans MS" pitchFamily="66" charset="0"/>
              </a:rPr>
              <a:t>Cont,d..</a:t>
            </a:r>
          </a:p>
        </p:txBody>
      </p:sp>
      <p:sp>
        <p:nvSpPr>
          <p:cNvPr id="1048635" name=""/>
          <p:cNvSpPr txBox="1"/>
          <p:nvPr/>
        </p:nvSpPr>
        <p:spPr>
          <a:xfrm rot="0">
            <a:off x="228600" y="1143000"/>
            <a:ext cx="8610600" cy="3494087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altLang="en-US" b="0" sz="1000" lang="zh-CN">
                <a:latin typeface="Comic Sans MS" pitchFamily="66" charset="0"/>
              </a:rPr>
              <a:t> </a:t>
            </a:r>
            <a:r>
              <a:rPr b="0" sz="2100">
                <a:latin typeface="Comic Sans MS" pitchFamily="66" charset="0"/>
              </a:rPr>
              <a:t>Formulate a truth table to identify exactly the function of the half-adder.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endParaRPr b="0" sz="2100">
              <a:latin typeface="Comic Sans MS" pitchFamily="66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Tx/>
              <a:buNone/>
            </a:pPr>
            <a:endParaRPr b="0" sz="2100">
              <a:latin typeface="Comic Sans MS" pitchFamily="66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endParaRPr b="0" sz="2100">
              <a:latin typeface="Comic Sans MS" pitchFamily="66" charset="0"/>
            </a:endParaRP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b="0" sz="2100">
                <a:latin typeface="Comic Sans MS" pitchFamily="66" charset="0"/>
              </a:rPr>
              <a:t>The simplified Boolean functions for the two outputs can be obtained directly from the truth table. </a:t>
            </a:r>
          </a:p>
          <a:p>
            <a:pPr algn="just" eaLnBrk="1" hangingPunct="1" indent="-342900" latinLnBrk="1" lvl="0" marL="342900">
              <a:lnSpc>
                <a:spcPct val="150000"/>
              </a:lnSpc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§"/>
            </a:pPr>
            <a:r>
              <a:rPr b="0" sz="2100">
                <a:latin typeface="Comic Sans MS" pitchFamily="66" charset="0"/>
              </a:rPr>
              <a:t>The simplified expressions for </a:t>
            </a:r>
            <a:r>
              <a:rPr b="0" sz="2100">
                <a:solidFill>
                  <a:srgbClr val="FF0000"/>
                </a:solidFill>
                <a:latin typeface="Comic Sans MS" pitchFamily="66" charset="0"/>
              </a:rPr>
              <a:t>S and C </a:t>
            </a:r>
            <a:r>
              <a:rPr b="0" sz="2100">
                <a:latin typeface="Comic Sans MS" pitchFamily="66" charset="0"/>
              </a:rPr>
              <a:t>are:-</a:t>
            </a:r>
          </a:p>
          <a:p>
            <a:pPr eaLnBrk="1" hangingPunct="1" indent="-342900" latinLnBrk="1" lvl="0" marL="342900">
              <a:spcBef>
                <a:spcPct val="50000"/>
              </a:spcBef>
              <a:buClr>
                <a:schemeClr val="folHlink"/>
              </a:buClr>
              <a:buSzPct val="125000"/>
              <a:buFont typeface="Wingdings" pitchFamily="2" charset="2"/>
              <a:buChar char="n"/>
            </a:pPr>
            <a:endParaRPr sz="2200">
              <a:latin typeface="Tahoma" pitchFamily="34" charset="0"/>
            </a:endParaRPr>
          </a:p>
          <a:p>
            <a:pPr eaLnBrk="1" hangingPunct="1" indent="-342900" latinLnBrk="1" lvl="0" marL="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b="0">
              <a:latin typeface="Tahoma" pitchFamily="34" charset="0"/>
            </a:endParaRPr>
          </a:p>
          <a:p>
            <a:pPr eaLnBrk="1" hangingPunct="1" indent="-342900" latinLnBrk="1" lvl="0" marL="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b="0">
              <a:latin typeface="Tahoma" pitchFamily="34" charset="0"/>
            </a:endParaRPr>
          </a:p>
          <a:p>
            <a:pPr eaLnBrk="1" hangingPunct="1" indent="-342900" latinLnBrk="1" lvl="0" marL="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b="0">
              <a:latin typeface="Tahoma" pitchFamily="34" charset="0"/>
            </a:endParaRPr>
          </a:p>
        </p:txBody>
      </p:sp>
      <p:pic>
        <p:nvPicPr>
          <p:cNvPr id="209715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743200" y="1828800"/>
            <a:ext cx="2876550" cy="24765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0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0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0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0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0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09" name=""/>
          <p:cNvSpPr/>
          <p:nvPr/>
        </p:nvSpPr>
        <p:spPr>
          <a:xfrm rot="0">
            <a:off x="381000" y="1143000"/>
            <a:ext cx="8272462" cy="59086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Example.3.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 7-segment decoder drives the display in figure below. If the waveforms given below are applied as input, determine the sequence of digits that appears on the display ?</a:t>
            </a: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  <a:p>
            <a:pPr algn="just" indent="-398462" lvl="0" marL="398462">
              <a:lnSpc>
                <a:spcPct val="150000"/>
              </a:lnSpc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                    </a:t>
            </a:r>
          </a:p>
          <a:p>
            <a:pPr algn="just" indent="-398462" lvl="0" marL="398462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</p:txBody>
      </p:sp>
      <p:pic>
        <p:nvPicPr>
          <p:cNvPr id="209722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0" y="3086100"/>
            <a:ext cx="7343775" cy="23241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1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1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1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1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1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Encoder</a:t>
            </a:r>
          </a:p>
        </p:txBody>
      </p:sp>
      <p:sp>
        <p:nvSpPr>
          <p:cNvPr id="1049715" name=""/>
          <p:cNvSpPr/>
          <p:nvPr/>
        </p:nvSpPr>
        <p:spPr>
          <a:xfrm rot="0">
            <a:off x="381000" y="1143000"/>
            <a:ext cx="8272462" cy="54244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An encoder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is a combinational logic circuit that essentially performs a ‘’ reverse’’ process of decoder function.</a:t>
            </a: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Encoders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can encode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various symbols and alphabetic characters. </a:t>
            </a: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process of converting from familiar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symbols or number to a coded format is called encoding.</a:t>
            </a:r>
          </a:p>
          <a:p>
            <a:pPr algn="just" indent="-398462" lvl="0" marL="398462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An encoder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accepts an active level on one of its inputs representing a digit,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such as a decimal or octal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and converts it to a coded output,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such as BCD or Binary </a:t>
            </a:r>
          </a:p>
          <a:p>
            <a:pPr algn="just" indent="-398462" lvl="0" marL="398462">
              <a:lnSpc>
                <a:spcPct val="150000"/>
              </a:lnSpc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                    </a:t>
            </a:r>
          </a:p>
          <a:p>
            <a:pPr algn="just" indent="-398462" lvl="0" marL="398462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  <p:timing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1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1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1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1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2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rgbClr val="003366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2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11200" y="1219200"/>
            <a:ext cx="7442200" cy="4953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2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2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2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24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2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b="0" lang="zh-CN">
                <a:solidFill>
                  <a:schemeClr val="lt2"/>
                </a:solidFill>
                <a:latin typeface="Comic Sans MS" pitchFamily="66" charset="0"/>
              </a:rPr>
              <a:t>Decimal-to-BCD encoder</a:t>
            </a:r>
          </a:p>
        </p:txBody>
      </p:sp>
      <p:pic>
        <p:nvPicPr>
          <p:cNvPr id="209722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62000" y="1143000"/>
            <a:ext cx="4876800" cy="2181225"/>
          </a:xfrm>
          <a:prstGeom prst="rect"/>
          <a:noFill/>
          <a:ln>
            <a:noFill/>
          </a:ln>
        </p:spPr>
      </p:pic>
      <p:sp>
        <p:nvSpPr>
          <p:cNvPr id="1049726" name=""/>
          <p:cNvSpPr/>
          <p:nvPr/>
        </p:nvSpPr>
        <p:spPr>
          <a:xfrm rot="0">
            <a:off x="304800" y="3352800"/>
            <a:ext cx="7874000" cy="30273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288925" lvl="0" marL="288925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A decimal-to-BCD encoder</a:t>
            </a:r>
          </a:p>
          <a:p>
            <a:pPr algn="just" indent="-415290" lvl="1" marL="69215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Inputs: 10 bits corresponding to decimal digits 0 through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9, (D</a:t>
            </a:r>
            <a:r>
              <a:rPr baseline="-20000" b="0" sz="21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, …, D</a:t>
            </a:r>
            <a:r>
              <a:rPr baseline="-20000" b="0" sz="2100">
                <a:solidFill>
                  <a:schemeClr val="lt2"/>
                </a:solidFill>
                <a:latin typeface="Comic Sans MS" pitchFamily="66" charset="0"/>
              </a:rPr>
              <a:t>9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)</a:t>
            </a:r>
          </a:p>
          <a:p>
            <a:pPr algn="just" indent="-415290" lvl="1" marL="69215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Outputs: 4 bits with BCD codes</a:t>
            </a:r>
          </a:p>
          <a:p>
            <a:pPr algn="just" indent="-415290" lvl="1" marL="692150">
              <a:lnSpc>
                <a:spcPct val="150000"/>
              </a:lnSpc>
              <a:spcBef>
                <a:spcPct val="20000"/>
              </a:spcBef>
              <a:buClr>
                <a:srgbClr val="3333CC"/>
              </a:buClr>
              <a:buFontTx/>
              <a:buChar char="•"/>
            </a:pP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Function: If input bit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Di is a 1, t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hen the output (A</a:t>
            </a:r>
            <a:r>
              <a:rPr baseline="-20000" b="0" sz="2100">
                <a:solidFill>
                  <a:srgbClr val="000000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, A</a:t>
            </a:r>
            <a:r>
              <a:rPr baseline="-20000" b="0" sz="210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, A</a:t>
            </a:r>
            <a:r>
              <a:rPr baseline="-20000" b="0" sz="210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, A</a:t>
            </a:r>
            <a:r>
              <a:rPr baseline="-20000" b="0" sz="210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b="0" sz="2100">
                <a:solidFill>
                  <a:srgbClr val="000000"/>
                </a:solidFill>
                <a:latin typeface="Comic Sans MS" pitchFamily="66" charset="0"/>
              </a:rPr>
              <a:t>) is the BCD code for i</a:t>
            </a:r>
            <a:r>
              <a:rPr b="0" sz="2100" i="1">
                <a:solidFill>
                  <a:srgbClr val="000000"/>
                </a:solidFill>
                <a:latin typeface="Comic Sans MS" pitchFamily="66" charset="0"/>
              </a:rPr>
              <a:t>,</a:t>
            </a:r>
          </a:p>
          <a:p>
            <a:pPr indent="-288925" lvl="0" marL="288925">
              <a:spcBef>
                <a:spcPct val="20000"/>
              </a:spcBef>
              <a:buClr>
                <a:srgbClr val="3333CC"/>
              </a:buClr>
              <a:buFont typeface="Wingdings" pitchFamily="2" charset="2"/>
              <a:buNone/>
            </a:pP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7"/>
                                        <p:tgtEl>
                                          <p:spTgt spid="1049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726" grpId="0" uiExpand="0" build="whole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27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28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29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30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31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b="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2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0" y="1143000"/>
            <a:ext cx="6248400" cy="4367212"/>
          </a:xfrm>
          <a:prstGeom prst="rect"/>
          <a:noFill/>
          <a:ln>
            <a:noFill/>
          </a:ln>
        </p:spPr>
      </p:pic>
      <p:pic>
        <p:nvPicPr>
          <p:cNvPr id="209722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6096000" y="2057400"/>
            <a:ext cx="2838450" cy="28860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3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3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3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3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3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b="0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37" name=""/>
          <p:cNvSpPr/>
          <p:nvPr/>
        </p:nvSpPr>
        <p:spPr>
          <a:xfrm rot="0">
            <a:off x="-304800" y="1752600"/>
            <a:ext cx="4572000" cy="188753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1">
              <a:lnSpc>
                <a:spcPct val="150000"/>
              </a:lnSpc>
            </a:pPr>
            <a:r>
              <a:rPr altLang="en-US" sz="2000" lang="zh-CN">
                <a:solidFill>
                  <a:schemeClr val="lt2"/>
                </a:solidFill>
                <a:latin typeface="Comic Sans MS" pitchFamily="66" charset="0"/>
                <a:ea typeface="Arial" pitchFamily="0" charset="0"/>
              </a:rPr>
              <a:t>A3 = D8 + D9</a:t>
            </a:r>
          </a:p>
          <a:p>
            <a:pPr algn="just" lvl="1">
              <a:lnSpc>
                <a:spcPct val="150000"/>
              </a:lnSpc>
            </a:pPr>
            <a:r>
              <a:rPr altLang="en-US" sz="2000" lang="zh-CN">
                <a:solidFill>
                  <a:schemeClr val="lt2"/>
                </a:solidFill>
                <a:latin typeface="Comic Sans MS" pitchFamily="66" charset="0"/>
                <a:ea typeface="Arial" pitchFamily="0" charset="0"/>
              </a:rPr>
              <a:t>A2 = D4 + D5 + D6 + D7</a:t>
            </a:r>
          </a:p>
          <a:p>
            <a:pPr algn="just" lvl="1">
              <a:lnSpc>
                <a:spcPct val="150000"/>
              </a:lnSpc>
            </a:pPr>
            <a:r>
              <a:rPr altLang="en-US" sz="2000" lang="zh-CN">
                <a:solidFill>
                  <a:schemeClr val="lt2"/>
                </a:solidFill>
                <a:latin typeface="Comic Sans MS" pitchFamily="66" charset="0"/>
                <a:ea typeface="Arial" pitchFamily="0" charset="0"/>
              </a:rPr>
              <a:t>A1 = D2 + D3 + D6 + D7</a:t>
            </a:r>
          </a:p>
          <a:p>
            <a:pPr algn="just" lvl="1">
              <a:lnSpc>
                <a:spcPct val="150000"/>
              </a:lnSpc>
            </a:pPr>
            <a:r>
              <a:rPr altLang="en-US" sz="2000" lang="zh-CN">
                <a:solidFill>
                  <a:schemeClr val="lt2"/>
                </a:solidFill>
                <a:latin typeface="Comic Sans MS" pitchFamily="66" charset="0"/>
                <a:ea typeface="Arial" pitchFamily="0" charset="0"/>
              </a:rPr>
              <a:t>A0 = D1 + D3 + D5 + D7 + D9</a:t>
            </a:r>
          </a:p>
        </p:txBody>
      </p:sp>
      <p:sp>
        <p:nvSpPr>
          <p:cNvPr id="1049738" name=""/>
          <p:cNvSpPr txBox="1"/>
          <p:nvPr/>
        </p:nvSpPr>
        <p:spPr>
          <a:xfrm rot="0">
            <a:off x="533400" y="1143000"/>
            <a:ext cx="4010025" cy="415925"/>
          </a:xfrm>
          <a:prstGeom prst="rect"/>
          <a:noFill/>
          <a:ln>
            <a:noFill/>
          </a:ln>
        </p:spPr>
        <p:txBody>
          <a:bodyPr bIns="45720" lIns="91440" rIns="91440" tIns="45720" wrap="none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b="0" sz="2100" lang="zh-CN">
                <a:solidFill>
                  <a:srgbClr val="000000"/>
                </a:solidFill>
                <a:latin typeface="Comic Sans MS" pitchFamily="66" charset="0"/>
              </a:rPr>
              <a:t>The Boolean Equation can be :-</a:t>
            </a:r>
          </a:p>
        </p:txBody>
      </p:sp>
      <p:pic>
        <p:nvPicPr>
          <p:cNvPr id="2097228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229100" y="1905000"/>
            <a:ext cx="4914900" cy="4105275"/>
          </a:xfrm>
          <a:prstGeom prst="rect"/>
          <a:noFill/>
          <a:ln>
            <a:noFill/>
          </a:ln>
        </p:spPr>
      </p:pic>
    </p:spTree>
  </p:cSld>
  <p:clrMapOvr>
    <a:masterClrMapping/>
  </p:clrMapOvr>
  <p:timing>
    <p:tnLst>
      <p:par>
        <p:cTn dur="indefinite" id="1" nodeType="tmRoot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7"/>
                                        <p:tgtEl>
                                          <p:spTgt spid="1049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dur="500" id="12"/>
                                        <p:tgtEl>
                                          <p:spTgt spid="1049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737" grpId="0" uiExpand="0" build="whole"/>
      <p:bldP spid="1049738" grpId="0" uiExpand="0" build="whole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3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4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2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Multiplexer &amp; Multiplexer tree</a:t>
            </a:r>
          </a:p>
        </p:txBody>
      </p:sp>
      <p:sp>
        <p:nvSpPr>
          <p:cNvPr id="1049744" name=""/>
          <p:cNvSpPr txBox="1"/>
          <p:nvPr/>
        </p:nvSpPr>
        <p:spPr>
          <a:xfrm rot="0">
            <a:off x="381000" y="1219200"/>
            <a:ext cx="8458200" cy="4525962"/>
          </a:xfrm>
          <a:prstGeom prst="rect"/>
          <a:noFill/>
          <a:ln>
            <a:noFill/>
          </a:ln>
        </p:spPr>
        <p:txBody>
          <a:bodyPr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It is a combinational circuit that selects binary information from one of the input lines and directs it to a single output line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altLang="en-US" b="0" sz="2100" lang="zh-CN">
                <a:latin typeface="Comic Sans MS" pitchFamily="66" charset="0"/>
              </a:rPr>
              <a:t>Usually there are 2</a:t>
            </a:r>
            <a:r>
              <a:rPr baseline="30000" b="0" sz="2100">
                <a:latin typeface="Comic Sans MS" pitchFamily="66" charset="0"/>
              </a:rPr>
              <a:t>n </a:t>
            </a:r>
            <a:r>
              <a:rPr b="0" sz="2100">
                <a:latin typeface="Comic Sans MS" pitchFamily="66" charset="0"/>
              </a:rPr>
              <a:t>input lines and n selection lines whose bit combinations determine which input line is selected</a:t>
            </a:r>
          </a:p>
          <a:p>
            <a:pPr algn="just" indent="-342900" lvl="0" marL="342900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b="0" sz="2100">
                <a:latin typeface="Comic Sans MS" pitchFamily="66" charset="0"/>
              </a:rPr>
              <a:t>Depending upon the digital code applied at the selector inputs one out of n data source is selected and transmitted to a single output channel. </a:t>
            </a:r>
          </a:p>
        </p:txBody>
      </p:sp>
    </p:spTree>
  </p:cSld>
  <p:clrMapOvr>
    <a:masterClrMapping/>
  </p:clrMapOvr>
  <p:timing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4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4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7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8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49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29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733425" y="1181100"/>
            <a:ext cx="7677150" cy="49149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5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5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5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5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5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55" name=""/>
          <p:cNvSpPr/>
          <p:nvPr/>
        </p:nvSpPr>
        <p:spPr>
          <a:xfrm rot="0">
            <a:off x="304800" y="1143000"/>
            <a:ext cx="4572000" cy="25161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MUX Types 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 2-to-1 (1 select line)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4-to-1 (2 select lines)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 8-to-1 (3 select lines)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Ø"/>
            </a:pPr>
            <a:r>
              <a:rPr b="0" sz="2100">
                <a:latin typeface="Comic Sans MS" pitchFamily="66" charset="0"/>
              </a:rPr>
              <a:t> 16-to-1 (4 select lines) </a:t>
            </a:r>
          </a:p>
        </p:txBody>
      </p:sp>
      <p:pic>
        <p:nvPicPr>
          <p:cNvPr id="2097230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962400" y="3657600"/>
            <a:ext cx="2971800" cy="26670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3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5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89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5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5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5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Typical Application of a MUX </a:t>
            </a:r>
          </a:p>
        </p:txBody>
      </p:sp>
      <p:pic>
        <p:nvPicPr>
          <p:cNvPr id="209723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457200" y="1143000"/>
            <a:ext cx="8382000" cy="4954587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14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863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8637" name=""/>
          <p:cNvSpPr/>
          <p:nvPr/>
        </p:nvSpPr>
        <p:spPr>
          <a:xfrm rot="0">
            <a:off x="152400" y="381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38" name=""/>
          <p:cNvSpPr/>
          <p:nvPr/>
        </p:nvSpPr>
        <p:spPr>
          <a:xfrm rot="0">
            <a:off x="228600" y="6400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39" name=""/>
          <p:cNvSpPr/>
          <p:nvPr/>
        </p:nvSpPr>
        <p:spPr>
          <a:xfrm rot="0">
            <a:off x="152400" y="11430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8640" name=""/>
          <p:cNvSpPr/>
          <p:nvPr/>
        </p:nvSpPr>
        <p:spPr>
          <a:xfrm rot="0">
            <a:off x="533400" y="533400"/>
            <a:ext cx="75438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15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981200" y="1295400"/>
            <a:ext cx="4648200" cy="2182812"/>
          </a:xfrm>
          <a:prstGeom prst="rect"/>
          <a:noFill/>
          <a:ln>
            <a:noFill/>
          </a:ln>
        </p:spPr>
      </p:pic>
      <p:pic>
        <p:nvPicPr>
          <p:cNvPr id="209715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2133600" y="3517900"/>
            <a:ext cx="4953000" cy="26892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0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61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90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62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3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4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5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pic>
        <p:nvPicPr>
          <p:cNvPr id="2097232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52400" y="1238250"/>
            <a:ext cx="8763000" cy="48577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1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6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91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6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6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7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71" name=""/>
          <p:cNvSpPr/>
          <p:nvPr/>
        </p:nvSpPr>
        <p:spPr>
          <a:xfrm rot="0">
            <a:off x="304800" y="1143000"/>
            <a:ext cx="8534400" cy="154622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For example for 2-to-1 multiplexer 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 1. </a:t>
            </a:r>
            <a:r>
              <a:rPr b="0" sz="2100">
                <a:latin typeface="Comic Sans MS" pitchFamily="66" charset="0"/>
              </a:rPr>
              <a:t>if selection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2100">
                <a:latin typeface="Comic Sans MS" pitchFamily="66" charset="0"/>
              </a:rPr>
              <a:t> is zero then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I</a:t>
            </a:r>
            <a:r>
              <a:rPr baseline="-25000" b="0" sz="2100">
                <a:solidFill>
                  <a:schemeClr val="lt2"/>
                </a:solidFill>
                <a:latin typeface="Comic Sans MS" pitchFamily="66" charset="0"/>
              </a:rPr>
              <a:t>0</a:t>
            </a:r>
            <a:r>
              <a:rPr b="0" sz="2100">
                <a:latin typeface="Comic Sans MS" pitchFamily="66" charset="0"/>
              </a:rPr>
              <a:t> has the path to output and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latin typeface="Comic Sans MS" pitchFamily="66" charset="0"/>
              </a:rPr>
              <a:t> 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2.  </a:t>
            </a:r>
            <a:r>
              <a:rPr b="0" sz="2100">
                <a:latin typeface="Comic Sans MS" pitchFamily="66" charset="0"/>
              </a:rPr>
              <a:t>if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2100">
                <a:latin typeface="Comic Sans MS" pitchFamily="66" charset="0"/>
              </a:rPr>
              <a:t> is one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I</a:t>
            </a:r>
            <a:r>
              <a:rPr baseline="-25000" b="0" sz="21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latin typeface="Comic Sans MS" pitchFamily="66" charset="0"/>
              </a:rPr>
              <a:t> has the path to output</a:t>
            </a:r>
          </a:p>
        </p:txBody>
      </p:sp>
      <p:pic>
        <p:nvPicPr>
          <p:cNvPr id="209723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609600" y="2700337"/>
            <a:ext cx="8001000" cy="3700462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2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7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92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7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7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7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7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77" name=""/>
          <p:cNvSpPr/>
          <p:nvPr/>
        </p:nvSpPr>
        <p:spPr>
          <a:xfrm rot="0">
            <a:off x="304800" y="1143000"/>
            <a:ext cx="8534400" cy="30003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Truth table  for 2-to-1 multiplexer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For 4-to-1 multiplexer </a:t>
            </a: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</p:txBody>
      </p:sp>
      <p:pic>
        <p:nvPicPr>
          <p:cNvPr id="2097234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2133600" y="1752600"/>
            <a:ext cx="3733800" cy="1050925"/>
          </a:xfrm>
          <a:prstGeom prst="rect"/>
          <a:noFill/>
          <a:ln>
            <a:noFill/>
          </a:ln>
        </p:spPr>
      </p:pic>
      <p:pic>
        <p:nvPicPr>
          <p:cNvPr id="2097235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3124200" y="3657600"/>
            <a:ext cx="4029075" cy="249555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3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78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93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79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0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1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2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83" name=""/>
          <p:cNvSpPr/>
          <p:nvPr/>
        </p:nvSpPr>
        <p:spPr>
          <a:xfrm rot="0">
            <a:off x="304800" y="1143000"/>
            <a:ext cx="8534400" cy="54244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Truth table  for 4-to-1 multiplexer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Derive the logical expression  for the output in terms of the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 data input and the select line</a:t>
            </a:r>
          </a:p>
          <a:p>
            <a:pPr algn="just" lvl="0">
              <a:lnSpc>
                <a:spcPct val="150000"/>
              </a:lnSpc>
              <a:buFontTx/>
              <a:buChar char="-"/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output is equal to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Do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only if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0 and So = 0 : Y=DoS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</a:t>
            </a:r>
          </a:p>
          <a:p>
            <a:pPr algn="just" lvl="0">
              <a:lnSpc>
                <a:spcPct val="150000"/>
              </a:lnSpc>
              <a:buFontTx/>
              <a:buChar char="-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output is equal to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only if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0 and So = 1 : Y=D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</a:t>
            </a:r>
          </a:p>
          <a:p>
            <a:pPr algn="just" lvl="0">
              <a:lnSpc>
                <a:spcPct val="150000"/>
              </a:lnSpc>
              <a:buFontTx/>
              <a:buChar char="-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output is equal to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2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only if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1 and So = 0 : Y=D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2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</a:t>
            </a:r>
          </a:p>
          <a:p>
            <a:pPr algn="just" lvl="0">
              <a:lnSpc>
                <a:spcPct val="150000"/>
              </a:lnSpc>
              <a:buFontTx/>
              <a:buChar char="-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output is equal to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only if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= 1 and So = 1 : Y=D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3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</a:t>
            </a:r>
            <a:r>
              <a:rPr b="0" sz="1400">
                <a:solidFill>
                  <a:schemeClr val="lt2"/>
                </a:solidFill>
                <a:latin typeface="Comic Sans MS" pitchFamily="66" charset="0"/>
              </a:rPr>
              <a:t>1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</a:t>
            </a:r>
          </a:p>
        </p:txBody>
      </p:sp>
      <p:pic>
        <p:nvPicPr>
          <p:cNvPr id="209723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76400" y="1905000"/>
            <a:ext cx="3962400" cy="1687512"/>
          </a:xfrm>
          <a:prstGeom prst="rect"/>
          <a:noFill/>
          <a:ln>
            <a:noFill/>
          </a:ln>
        </p:spPr>
      </p:pic>
      <p:pic>
        <p:nvPicPr>
          <p:cNvPr id="2097237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7591425" y="4572000"/>
            <a:ext cx="104775" cy="66675"/>
          </a:xfrm>
          <a:prstGeom prst="rect"/>
          <a:noFill/>
          <a:ln>
            <a:noFill/>
          </a:ln>
        </p:spPr>
      </p:pic>
      <p:pic>
        <p:nvPicPr>
          <p:cNvPr id="2097238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7848600" y="4572000"/>
            <a:ext cx="104775" cy="66675"/>
          </a:xfrm>
          <a:prstGeom prst="rect"/>
          <a:noFill/>
          <a:ln>
            <a:noFill/>
          </a:ln>
        </p:spPr>
      </p:pic>
      <p:pic>
        <p:nvPicPr>
          <p:cNvPr id="2097239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7515225" y="5029200"/>
            <a:ext cx="104775" cy="66675"/>
          </a:xfrm>
          <a:prstGeom prst="rect"/>
          <a:noFill/>
          <a:ln>
            <a:noFill/>
          </a:ln>
        </p:spPr>
      </p:pic>
      <p:pic>
        <p:nvPicPr>
          <p:cNvPr id="2097240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7848600" y="5562600"/>
            <a:ext cx="104775" cy="666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4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84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94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85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6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7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88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89" name=""/>
          <p:cNvSpPr/>
          <p:nvPr/>
        </p:nvSpPr>
        <p:spPr>
          <a:xfrm rot="0">
            <a:off x="304800" y="1143000"/>
            <a:ext cx="8534400" cy="639445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The Boolean expression of the input selected (y)</a:t>
            </a:r>
          </a:p>
          <a:p>
            <a:pPr algn="just" lvl="0">
              <a:lnSpc>
                <a:spcPct val="150000"/>
              </a:lnSpc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The logic diagram of 4-to-1 multiplexer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altLang="en-US" b="0" sz="2100" lang="zh-CN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</p:txBody>
      </p:sp>
      <p:pic>
        <p:nvPicPr>
          <p:cNvPr id="2097241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044575" y="2819400"/>
            <a:ext cx="5889625" cy="3581400"/>
          </a:xfrm>
          <a:prstGeom prst="rect"/>
          <a:noFill/>
          <a:ln>
            <a:noFill/>
          </a:ln>
        </p:spPr>
      </p:pic>
      <p:pic>
        <p:nvPicPr>
          <p:cNvPr id="2097242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1600200" y="1676400"/>
            <a:ext cx="4398962" cy="457200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5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90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95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91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92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93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94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795" name=""/>
          <p:cNvSpPr/>
          <p:nvPr/>
        </p:nvSpPr>
        <p:spPr>
          <a:xfrm rot="0">
            <a:off x="304800" y="1143000"/>
            <a:ext cx="8534400" cy="107569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Example.1.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the data input and data-select waveforms in figure below are applied to the 4-to-1 multiplexer. Determine the output waveform in relation to the inputs ?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Solution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</p:txBody>
      </p:sp>
      <p:pic>
        <p:nvPicPr>
          <p:cNvPr id="2097243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600200" y="2743200"/>
            <a:ext cx="5257800" cy="2566987"/>
          </a:xfrm>
          <a:prstGeom prst="rect"/>
          <a:noFill/>
          <a:ln>
            <a:noFill/>
          </a:ln>
        </p:spPr>
      </p:pic>
      <p:pic>
        <p:nvPicPr>
          <p:cNvPr id="2097244" name=""/>
          <p:cNvPicPr>
            <a:picLocks/>
          </p:cNvPicPr>
          <p:nvPr/>
        </p:nvPicPr>
        <p:blipFill>
          <a:blip xmlns:r="http://schemas.openxmlformats.org/officeDocument/2006/relationships" r:embed="rId2"/>
          <a:srcRect l="0" t="0" r="0" b="0"/>
          <a:stretch>
            <a:fillRect/>
          </a:stretch>
        </p:blipFill>
        <p:spPr>
          <a:xfrm rot="0">
            <a:off x="1752600" y="5715000"/>
            <a:ext cx="4419600" cy="72707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6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796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96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797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98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799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00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Multiplexer tree</a:t>
            </a:r>
          </a:p>
        </p:txBody>
      </p:sp>
      <p:sp>
        <p:nvSpPr>
          <p:cNvPr id="1049801" name=""/>
          <p:cNvSpPr/>
          <p:nvPr/>
        </p:nvSpPr>
        <p:spPr>
          <a:xfrm rot="0">
            <a:off x="304800" y="1143000"/>
            <a:ext cx="8534400" cy="11241088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Pin diagram and logical symbol for the 74LS151 8-input data</a:t>
            </a:r>
          </a:p>
          <a:p>
            <a:pPr algn="just" lvl="0">
              <a:lnSpc>
                <a:spcPct val="150000"/>
              </a:lnSpc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 selector/multiplexer.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A 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LOW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on the Enable input allows the selected input data to pass through to the output.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 A HIGH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on the 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Enable </a:t>
            </a:r>
            <a:r>
              <a:rPr b="0" sz="2000">
                <a:solidFill>
                  <a:schemeClr val="dk2"/>
                </a:solidFill>
                <a:latin typeface="Comic Sans MS" pitchFamily="66" charset="0"/>
              </a:rPr>
              <a:t>input prevents data from going through to the output; i.e, it disables the multiplexer</a:t>
            </a:r>
            <a:r>
              <a:rPr b="0" sz="2000">
                <a:solidFill>
                  <a:schemeClr val="lt2"/>
                </a:solidFill>
                <a:latin typeface="Comic Sans MS" pitchFamily="66" charset="0"/>
              </a:rPr>
              <a:t>. </a:t>
            </a: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</p:txBody>
      </p:sp>
      <p:pic>
        <p:nvPicPr>
          <p:cNvPr id="2097245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3581400" y="1752600"/>
            <a:ext cx="4867275" cy="3078162"/>
          </a:xfrm>
          <a:prstGeom prst="rect"/>
          <a:noFill/>
          <a:ln>
            <a:noFill/>
          </a:ln>
        </p:spPr>
      </p:pic>
      <p:cxnSp>
        <p:nvCxnSpPr>
          <p:cNvPr id="3145730" name=""/>
          <p:cNvCxnSpPr>
            <a:cxnSpLocks/>
          </p:cNvCxnSpPr>
          <p:nvPr/>
        </p:nvCxnSpPr>
        <p:spPr>
          <a:xfrm rot="0">
            <a:off x="2514600" y="5105400"/>
            <a:ext cx="762000" cy="1587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  <p:cxnSp>
        <p:nvCxnSpPr>
          <p:cNvPr id="3145731" name=""/>
          <p:cNvCxnSpPr>
            <a:cxnSpLocks/>
          </p:cNvCxnSpPr>
          <p:nvPr/>
        </p:nvCxnSpPr>
        <p:spPr>
          <a:xfrm rot="0">
            <a:off x="5410200" y="5562600"/>
            <a:ext cx="762000" cy="1587"/>
          </a:xfrm>
          <a:prstGeom prst="line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miter/>
          </a:ln>
        </p:spPr>
      </p:cxnSp>
    </p:spTree>
  </p:cSld>
  <p:clrMapOvr>
    <a:masterClrMapping/>
  </p:clrMapOvr>
  <p:timing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7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02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97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03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04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05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06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07" name=""/>
          <p:cNvSpPr/>
          <p:nvPr/>
        </p:nvSpPr>
        <p:spPr>
          <a:xfrm rot="0">
            <a:off x="304800" y="1143000"/>
            <a:ext cx="8534400" cy="102489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Example.1.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Design 16:1 multiplexer using 8:1 multiplexer ?</a:t>
            </a:r>
          </a:p>
          <a:p>
            <a:pPr algn="just" lvl="0">
              <a:lnSpc>
                <a:spcPct val="150000"/>
              </a:lnSpc>
            </a:pP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 </a:t>
            </a:r>
            <a:r>
              <a:rPr b="0" sz="2100">
                <a:solidFill>
                  <a:schemeClr val="lt2"/>
                </a:solidFill>
                <a:latin typeface="Comic Sans MS" pitchFamily="66" charset="0"/>
              </a:rPr>
              <a:t>Solution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0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solidFill>
                <a:schemeClr val="lt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</a:pPr>
            <a:endParaRPr b="0" sz="2100">
              <a:latin typeface="Comic Sans MS" pitchFamily="66" charset="0"/>
            </a:endParaRPr>
          </a:p>
        </p:txBody>
      </p:sp>
      <p:pic>
        <p:nvPicPr>
          <p:cNvPr id="2097246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524000" y="2133600"/>
            <a:ext cx="5334000" cy="3605212"/>
          </a:xfrm>
          <a:prstGeom prst="rect"/>
          <a:noFill/>
          <a:ln>
            <a:noFill/>
          </a:ln>
        </p:spPr>
      </p:pic>
      <p:sp>
        <p:nvSpPr>
          <p:cNvPr id="1049808" name=""/>
          <p:cNvSpPr/>
          <p:nvPr/>
        </p:nvSpPr>
        <p:spPr>
          <a:xfrm rot="0">
            <a:off x="228600" y="5867400"/>
            <a:ext cx="8686800" cy="52387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Exercise.1. </a:t>
            </a:r>
            <a:r>
              <a:rPr b="0" sz="2100">
                <a:solidFill>
                  <a:schemeClr val="dk2"/>
                </a:solidFill>
                <a:latin typeface="Comic Sans MS" pitchFamily="66" charset="0"/>
              </a:rPr>
              <a:t>Design 32:1 multiplexer using 8:1 and 4:1 multiplexer ? </a:t>
            </a:r>
          </a:p>
        </p:txBody>
      </p:sp>
    </p:spTree>
  </p:cSld>
  <p:clrMapOvr>
    <a:masterClrMapping/>
  </p:clrMapOvr>
  <p:timing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8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09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98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10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1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2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3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Boolean function Implementation</a:t>
            </a:r>
          </a:p>
        </p:txBody>
      </p:sp>
      <p:sp>
        <p:nvSpPr>
          <p:cNvPr id="1049814" name=""/>
          <p:cNvSpPr/>
          <p:nvPr/>
        </p:nvSpPr>
        <p:spPr>
          <a:xfrm rot="0">
            <a:off x="304800" y="1143000"/>
            <a:ext cx="8686800" cy="5102225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The multiplexing function can conveniently be used as a logic</a:t>
            </a:r>
          </a:p>
          <a:p>
            <a:pPr algn="just" lvl="0">
              <a:lnSpc>
                <a:spcPct val="150000"/>
              </a:lnSpc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   element in the design of combinational circuits.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 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For using the multiplexer as a logic element, either the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truth</a:t>
            </a:r>
          </a:p>
          <a:p>
            <a:pPr algn="just" lvl="0">
              <a:lnSpc>
                <a:spcPct val="150000"/>
              </a:lnSpc>
            </a:pP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   table or one of the standard forms of logical expression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must be</a:t>
            </a:r>
          </a:p>
          <a:p>
            <a:pPr algn="just" lvl="0">
              <a:lnSpc>
                <a:spcPct val="150000"/>
              </a:lnSpc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 available.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The design procedure is given below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Identify the decimal number corresponding to each </a:t>
            </a:r>
            <a:r>
              <a:rPr b="0" sz="1800">
                <a:solidFill>
                  <a:schemeClr val="lt2"/>
                </a:solidFill>
                <a:latin typeface="Comic Sans MS" pitchFamily="66" charset="0"/>
              </a:rPr>
              <a:t>minterm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in the expression.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The input lines corresponding to these numbers are to be connected to logic 1 level.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All other input lines are to be connected to logic o level.</a:t>
            </a:r>
          </a:p>
          <a:p>
            <a:pPr algn="just" lvl="0">
              <a:lnSpc>
                <a:spcPct val="150000"/>
              </a:lnSpc>
              <a:buFontTx/>
              <a:buAutoNum type="arabicPeriod" startAt="1"/>
            </a:pP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 The inputs are to be applied to select inputs</a:t>
            </a:r>
          </a:p>
        </p:txBody>
      </p:sp>
    </p:spTree>
  </p:cSld>
  <p:clrMapOvr>
    <a:masterClrMapping/>
  </p:clrMapOvr>
  <p:timing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>
  <p:cSld>
    <p:spTree>
      <p:nvGrpSpPr>
        <p:cNvPr id="249" name=""/>
        <p:cNvGrpSpPr/>
        <p:nvPr/>
      </p:nvGrpSpPr>
      <p:grpSpPr>
        <a:xfrm rot="0">
          <a:off x="0" y="0"/>
          <a:ext cx="0" cy="0"/>
          <a:chOff x="0" y="0"/>
          <a:chExt cx="0" cy="0"/>
        </a:xfrm>
      </p:grpSpPr>
      <p:sp>
        <p:nvSpPr>
          <p:cNvPr id="1049815" name=""/>
          <p:cNvSpPr txBox="1"/>
          <p:nvPr/>
        </p:nvSpPr>
        <p:spPr>
          <a:xfrm rot="0">
            <a:off x="0" y="6400800"/>
            <a:ext cx="1905000" cy="457200"/>
          </a:xfrm>
          <a:prstGeom prst="rect"/>
          <a:noFill/>
          <a:ln>
            <a:noFill/>
          </a:ln>
        </p:spPr>
        <p:txBody>
          <a:bodyPr anchor="b" bIns="45720" lIns="91440" rIns="91440" tIns="45720"/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eaLnBrk="1" hangingPunct="1" latinLnBrk="1" lvl="0"/>
            <a:r>
              <a:rPr altLang="en-US" sz="2000" lang="zh-CN">
                <a:solidFill>
                  <a:schemeClr val="dk2"/>
                </a:solidFill>
              </a:rPr>
              <a:t>4.</a:t>
            </a:r>
            <a:fld id="{566ABCEB-ACFC-4714-9973-3DA970169C29}" type="slidenum">
              <a:rPr altLang="en-US" sz="2000" lang="zh-CN">
                <a:solidFill>
                  <a:schemeClr val="dk2"/>
                </a:solidFill>
              </a:rPr>
              <a:pPr eaLnBrk="1" hangingPunct="1" latinLnBrk="1" lvl="0"/>
              <a:t>99</a:t>
            </a:fld>
            <a:endParaRPr altLang="en-US" sz="2000" lang="zh-CN">
              <a:solidFill>
                <a:schemeClr val="dk2"/>
              </a:solidFill>
            </a:endParaRPr>
          </a:p>
        </p:txBody>
      </p:sp>
      <p:sp>
        <p:nvSpPr>
          <p:cNvPr id="1049816" name=""/>
          <p:cNvSpPr/>
          <p:nvPr/>
        </p:nvSpPr>
        <p:spPr>
          <a:xfrm rot="0">
            <a:off x="152400" y="3048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7" name=""/>
          <p:cNvSpPr/>
          <p:nvPr/>
        </p:nvSpPr>
        <p:spPr>
          <a:xfrm rot="0">
            <a:off x="304800" y="6477000"/>
            <a:ext cx="8763000" cy="0"/>
          </a:xfrm>
          <a:prstGeom prst="line"/>
          <a:noFill/>
          <a:ln w="7620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8" name=""/>
          <p:cNvSpPr/>
          <p:nvPr/>
        </p:nvSpPr>
        <p:spPr>
          <a:xfrm rot="0">
            <a:off x="152400" y="990600"/>
            <a:ext cx="8763000" cy="0"/>
          </a:xfrm>
          <a:prstGeom prst="line"/>
          <a:noFill/>
          <a:ln w="19050" cap="flat" cmpd="sng">
            <a:solidFill>
              <a:schemeClr val="hlink">
                <a:alpha val="100000"/>
              </a:schemeClr>
            </a:solidFill>
            <a:prstDash val="solid"/>
            <a:miter/>
          </a:ln>
        </p:spPr>
      </p:sp>
      <p:sp>
        <p:nvSpPr>
          <p:cNvPr id="1049819" name=""/>
          <p:cNvSpPr txBox="1"/>
          <p:nvPr/>
        </p:nvSpPr>
        <p:spPr>
          <a:xfrm rot="0">
            <a:off x="304800" y="381000"/>
            <a:ext cx="8001000" cy="584200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lvl="0"/>
            <a:r>
              <a:rPr altLang="en-US" lang="zh-CN">
                <a:solidFill>
                  <a:schemeClr val="lt2"/>
                </a:solidFill>
                <a:latin typeface="Comic Sans MS" pitchFamily="66" charset="0"/>
              </a:rPr>
              <a:t>Cont’d..</a:t>
            </a:r>
          </a:p>
        </p:txBody>
      </p:sp>
      <p:sp>
        <p:nvSpPr>
          <p:cNvPr id="1049820" name=""/>
          <p:cNvSpPr/>
          <p:nvPr/>
        </p:nvSpPr>
        <p:spPr>
          <a:xfrm rot="0">
            <a:off x="304800" y="1143000"/>
            <a:ext cx="8686800" cy="5424487"/>
          </a:xfrm>
          <a:prstGeom prst="rect"/>
          <a:noFill/>
          <a:ln>
            <a:noFill/>
          </a:ln>
        </p:spPr>
        <p:txBody>
          <a:bodyPr bIns="45720" lIns="91440" rIns="91440" tIns="45720">
            <a:spAutoFit/>
          </a:bodyPr>
          <a:lstStyle>
            <a:lvl1pPr algn="l" fontAlgn="base" indent="0" latinLnBrk="1" mar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1pPr>
            <a:lvl2pPr algn="l" fontAlgn="base" indent="0" latinLnBrk="1" marL="4572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2pPr>
            <a:lvl3pPr algn="l" fontAlgn="base" indent="0" latinLnBrk="1" marL="9144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3pPr>
            <a:lvl4pPr algn="l" fontAlgn="base" indent="0" latinLnBrk="1" marL="13716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4pPr>
            <a:lvl5pPr algn="l" fontAlgn="base" indent="0" latinLnBrk="1" marL="18288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baseline="0" b="1" sz="3200" i="0">
                <a:solidFill>
                  <a:schemeClr val="dk1"/>
                </a:solidFill>
                <a:latin typeface="Arial" pitchFamily="0" charset="0"/>
                <a:sym typeface="Arial" pitchFamily="0" charset="0"/>
              </a:defRPr>
            </a:lvl5pPr>
          </a:lstStyle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Example.1. 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Implement the logic function specified in truth table below by using a </a:t>
            </a: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74LS151 8-input data selector/multiplexer</a:t>
            </a:r>
            <a:r>
              <a:rPr altLang="en-US" b="0" sz="2100" lang="zh-CN">
                <a:solidFill>
                  <a:schemeClr val="dk2"/>
                </a:solidFill>
                <a:latin typeface="Comic Sans MS" pitchFamily="66" charset="0"/>
              </a:rPr>
              <a:t>. Compare this method with a discrete logic gate implementation</a:t>
            </a: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endParaRPr altLang="en-US" b="0" sz="2100" lang="zh-CN">
              <a:solidFill>
                <a:schemeClr val="dk2"/>
              </a:solidFill>
              <a:latin typeface="Comic Sans MS" pitchFamily="66" charset="0"/>
            </a:endParaRPr>
          </a:p>
          <a:p>
            <a:pPr algn="just" lvl="0">
              <a:lnSpc>
                <a:spcPct val="150000"/>
              </a:lnSpc>
              <a:buFont typeface="Wingdings" pitchFamily="2" charset="2"/>
              <a:buChar char="§"/>
            </a:pPr>
            <a:r>
              <a:rPr altLang="en-US" b="0" sz="2100" lang="zh-CN">
                <a:solidFill>
                  <a:schemeClr val="lt2"/>
                </a:solidFill>
                <a:latin typeface="Comic Sans MS" pitchFamily="66" charset="0"/>
              </a:rPr>
              <a:t> Solution   </a:t>
            </a:r>
            <a:r>
              <a:rPr b="0" sz="1800">
                <a:solidFill>
                  <a:schemeClr val="dk2"/>
                </a:solidFill>
                <a:latin typeface="Comic Sans MS" pitchFamily="66" charset="0"/>
              </a:rPr>
              <a:t>Y =Σm(1,3,5,6) </a:t>
            </a:r>
          </a:p>
        </p:txBody>
      </p:sp>
      <p:pic>
        <p:nvPicPr>
          <p:cNvPr id="2097247" name=""/>
          <p:cNvPicPr>
            <a:picLocks/>
          </p:cNvPicPr>
          <p:nvPr/>
        </p:nvPicPr>
        <p:blipFill>
          <a:blip xmlns:r="http://schemas.openxmlformats.org/officeDocument/2006/relationships" r:embed="rId1"/>
          <a:srcRect l="0" t="0" r="0" b="0"/>
          <a:stretch>
            <a:fillRect/>
          </a:stretch>
        </p:blipFill>
        <p:spPr>
          <a:xfrm rot="0">
            <a:off x="1371600" y="2667000"/>
            <a:ext cx="4276725" cy="3171825"/>
          </a:xfrm>
          <a:prstGeom prst="rect"/>
          <a:noFill/>
          <a:ln>
            <a:noFill/>
          </a:ln>
        </p:spPr>
      </p:pic>
    </p:spTree>
  </p:cSld>
  <p:clrMapOvr>
    <a:masterClrMapping/>
  </p:clrMapOvr>
  <p:timing/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1C1C1C"/>
      </a:dk2>
      <a:lt2>
        <a:srgbClr val="333399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FF0000"/>
      </a:hlink>
      <a:folHlink>
        <a:srgbClr val="3333C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Default Color Scheme 1">
        <a:dk1>
          <a:srgbClr val="FFFFFF"/>
        </a:dk1>
        <a:lt1>
          <a:srgbClr val="000000"/>
        </a:lt1>
        <a:dk2>
          <a:srgbClr val="969696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000000"/>
        </a:accent3>
        <a:accent4>
          <a:srgbClr val="FFFFFF"/>
        </a:accent4>
        <a:accent5>
          <a:srgbClr val="000000"/>
        </a:accent5>
        <a:accent6>
          <a:srgbClr val="000000"/>
        </a:accent6>
        <a:hlink>
          <a:srgbClr val="FF5050"/>
        </a:hlink>
        <a:folHlink>
          <a:srgbClr val="FFCF01"/>
        </a:folHlink>
      </a:clrScheme>
    </a:extraClrScheme>
    <a:extraClrScheme>
      <a:clrScheme name="Default Color Scheme 2">
        <a:dk1>
          <a:srgbClr val="FFFFFF"/>
        </a:dk1>
        <a:lt1>
          <a:srgbClr val="0000CC"/>
        </a:lt1>
        <a:dk2>
          <a:srgbClr val="000094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0000CC"/>
        </a:accent3>
        <a:accent4>
          <a:srgbClr val="FFFFFF"/>
        </a:accent4>
        <a:accent5>
          <a:srgbClr val="000000"/>
        </a:accent5>
        <a:accent6>
          <a:srgbClr val="000000"/>
        </a:accent6>
        <a:hlink>
          <a:srgbClr val="FF3399"/>
        </a:hlink>
        <a:folHlink>
          <a:srgbClr val="FFCC00"/>
        </a:folHlink>
      </a:clrScheme>
    </a:extraClrScheme>
    <a:extraClrScheme>
      <a:clrScheme name="Default Color Scheme 3">
        <a:dk1>
          <a:srgbClr val="000000"/>
        </a:dk1>
        <a:lt1>
          <a:srgbClr val="FFFFFF"/>
        </a:lt1>
        <a:dk2>
          <a:srgbClr val="1C1C1C"/>
        </a:dk2>
        <a:lt2>
          <a:srgbClr val="333399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FF0000"/>
        </a:hlink>
        <a:folHlink>
          <a:srgbClr val="3333CC"/>
        </a:folHlink>
      </a:clrScheme>
    </a:extraClrScheme>
    <a:extraClrScheme>
      <a:clrScheme name="Default Color Scheme 4">
        <a:dk1>
          <a:srgbClr val="000000"/>
        </a:dk1>
        <a:lt1>
          <a:srgbClr val="FFFFFF"/>
        </a:lt1>
        <a:dk2>
          <a:srgbClr val="808080"/>
        </a:dk2>
        <a:lt2>
          <a:srgbClr val="515F7B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91AFBF"/>
        </a:hlink>
        <a:folHlink>
          <a:srgbClr val="ECEAAC"/>
        </a:folHlink>
      </a:clrScheme>
    </a:extraClrScheme>
    <a:extraClrScheme>
      <a:clrScheme name="Default Color Scheme 5">
        <a:dk1>
          <a:srgbClr val="000000"/>
        </a:dk1>
        <a:lt1>
          <a:srgbClr val="FFFFFF"/>
        </a:lt1>
        <a:dk2>
          <a:srgbClr val="333333"/>
        </a:dk2>
        <a:lt2>
          <a:srgbClr val="000066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C481CF"/>
        </a:hlink>
        <a:folHlink>
          <a:srgbClr val="76B749"/>
        </a:folHlink>
      </a:clrScheme>
    </a:extraClrScheme>
    <a:extraClrScheme>
      <a:clrScheme name="Default Color Scheme 6">
        <a:dk1>
          <a:srgbClr val="000000"/>
        </a:dk1>
        <a:lt1>
          <a:srgbClr val="FFFFFF"/>
        </a:lt1>
        <a:dk2>
          <a:srgbClr val="969696"/>
        </a:dk2>
        <a:lt2>
          <a:srgbClr val="6A407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000000"/>
        </a:accent5>
        <a:accent6>
          <a:srgbClr val="000000"/>
        </a:accent6>
        <a:hlink>
          <a:srgbClr val="B3CE82"/>
        </a:hlink>
        <a:folHlink>
          <a:srgbClr val="B8AD48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808080"/>
      </a:dk2>
      <a:lt2>
        <a:srgbClr val="00000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000000"/>
      </a:accent5>
      <a:accent6>
        <a:srgbClr val="000000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ScaleCrop>0</ScaleCrop>
  <LinksUpToDate>0</LinksUpToDate>
</Properties>
</file>

<file path=docProps/core.xml><?xml version="1.0" encoding="utf-8"?>
<cp:coreProperties xmlns:cp="http://schemas.openxmlformats.org/package/2006/metadata/core-properties" xmlns:dcterms="http://purl.org/dc/terms/" xmlns:xsi="http://www.w3.org/2001/XMLSchema-instance">
  <dcterms:created xsi:type="dcterms:W3CDTF">2017-05-27T11:22:25Z</dcterms:created>
  <dcterms:modified xsi:type="dcterms:W3CDTF">2017-05-27T11:22:25Z</dcterms:modified>
</cp:coreProperties>
</file>